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61"/>
  </p:notesMasterIdLst>
  <p:sldIdLst>
    <p:sldId id="338" r:id="rId3"/>
    <p:sldId id="325" r:id="rId4"/>
    <p:sldId id="362" r:id="rId5"/>
    <p:sldId id="342" r:id="rId6"/>
    <p:sldId id="343" r:id="rId7"/>
    <p:sldId id="267" r:id="rId8"/>
    <p:sldId id="268" r:id="rId9"/>
    <p:sldId id="269" r:id="rId10"/>
    <p:sldId id="270" r:id="rId11"/>
    <p:sldId id="271" r:id="rId12"/>
    <p:sldId id="273" r:id="rId13"/>
    <p:sldId id="272" r:id="rId14"/>
    <p:sldId id="274" r:id="rId15"/>
    <p:sldId id="277" r:id="rId16"/>
    <p:sldId id="278" r:id="rId17"/>
    <p:sldId id="279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311" r:id="rId28"/>
    <p:sldId id="307" r:id="rId29"/>
    <p:sldId id="309" r:id="rId30"/>
    <p:sldId id="310" r:id="rId31"/>
    <p:sldId id="308" r:id="rId32"/>
    <p:sldId id="313" r:id="rId33"/>
    <p:sldId id="312" r:id="rId34"/>
    <p:sldId id="314" r:id="rId35"/>
    <p:sldId id="331" r:id="rId36"/>
    <p:sldId id="332" r:id="rId37"/>
    <p:sldId id="328" r:id="rId38"/>
    <p:sldId id="329" r:id="rId39"/>
    <p:sldId id="330" r:id="rId40"/>
    <p:sldId id="365" r:id="rId41"/>
    <p:sldId id="333" r:id="rId42"/>
    <p:sldId id="345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64" r:id="rId57"/>
    <p:sldId id="359" r:id="rId58"/>
    <p:sldId id="360" r:id="rId59"/>
    <p:sldId id="341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7" autoAdjust="0"/>
    <p:restoredTop sz="91077" autoAdjust="0"/>
  </p:normalViewPr>
  <p:slideViewPr>
    <p:cSldViewPr snapToGrid="0">
      <p:cViewPr varScale="1">
        <p:scale>
          <a:sx n="72" d="100"/>
          <a:sy n="72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7C79C-776B-49D4-ABF5-30EF2738098F}" type="datetimeFigureOut">
              <a:rPr lang="zh-CN" altLang="en-US" smtClean="0"/>
              <a:t>2021/3/11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5D1D7-6014-4CE5-851D-550E8A346D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41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5D1D7-6014-4CE5-851D-550E8A346D7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9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676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5D1D7-6014-4CE5-851D-550E8A346D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7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5D1D7-6014-4CE5-851D-550E8A346D7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06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pic>
        <p:nvPicPr>
          <p:cNvPr id="6" name="Picture 3" descr="F:\07【PPT模板搭建】\未标题-3-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527368" y="6049358"/>
            <a:ext cx="57207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© </a:t>
            </a:r>
            <a:r>
              <a:rPr lang="en-US" altLang="zh-CN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WUHAN KOTEI INFORMATICS CO., LTD. </a:t>
            </a:r>
            <a:r>
              <a:rPr lang="zh-CN" alt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</a:t>
            </a:r>
            <a:r>
              <a:rPr lang="en-US" altLang="zh-CN" sz="12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All Rights Reserved.    </a:t>
            </a:r>
            <a:endParaRPr lang="zh-CN" altLang="en-US" sz="12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0810" y="6071772"/>
            <a:ext cx="1295367" cy="240000"/>
          </a:xfrm>
          <a:prstGeom prst="rect">
            <a:avLst/>
          </a:prstGeom>
          <a:noFill/>
          <a:ln w="9525">
            <a:solidFill>
              <a:srgbClr val="E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1314176" y="6071772"/>
            <a:ext cx="192000" cy="240000"/>
          </a:xfrm>
          <a:prstGeom prst="rect">
            <a:avLst/>
          </a:prstGeom>
          <a:solidFill>
            <a:srgbClr val="E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143339" y="6040742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200" b="0" i="0" u="none" strike="noStrike" kern="0" cap="none" spc="0" baseline="0" dirty="0">
                <a:solidFill>
                  <a:srgbClr val="E00019"/>
                </a:solidFill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RESTRICTED</a:t>
            </a:r>
            <a:endParaRPr lang="zh-CN" altLang="en-US" sz="1200" b="0" i="0" u="none" strike="noStrike" kern="0" cap="none" spc="0" baseline="0" dirty="0">
              <a:solidFill>
                <a:schemeClr val="bg1"/>
              </a:solidFill>
              <a:uFillTx/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5730467"/>
            <a:ext cx="12192000" cy="5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pic>
        <p:nvPicPr>
          <p:cNvPr id="8" name="Picture 4" descr="F:\公司小元素\未标题-1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27" y="526230"/>
            <a:ext cx="1524683" cy="40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4271797" y="1508788"/>
            <a:ext cx="7296811" cy="10081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zh-CN" altLang="en-US" sz="7200" b="1" kern="1200" dirty="0" smtClean="0">
                <a:solidFill>
                  <a:schemeClr val="accent3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7920203" y="6018043"/>
            <a:ext cx="1824203" cy="2779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zh-CN" alt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sz="1600" dirty="0"/>
              <a:t>部门名称</a:t>
            </a:r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9786667" y="6018043"/>
            <a:ext cx="1824203" cy="2779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zh-CN" alt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zh-CN" altLang="en-US" sz="1600" dirty="0"/>
              <a:t>汇报时间</a:t>
            </a:r>
          </a:p>
        </p:txBody>
      </p:sp>
      <p:sp>
        <p:nvSpPr>
          <p:cNvPr id="13" name="iṧ1iḍe">
            <a:extLst>
              <a:ext uri="{FF2B5EF4-FFF2-40B4-BE49-F238E27FC236}">
                <a16:creationId xmlns="" xmlns:a16="http://schemas.microsoft.com/office/drawing/2014/main" id="{7F5B46B9-6DA9-43A1-B6EB-AFAA02758115}"/>
              </a:ext>
            </a:extLst>
          </p:cNvPr>
          <p:cNvSpPr/>
          <p:nvPr/>
        </p:nvSpPr>
        <p:spPr>
          <a:xfrm>
            <a:off x="12207144" y="0"/>
            <a:ext cx="5740440" cy="2180861"/>
          </a:xfrm>
          <a:prstGeom prst="rect">
            <a:avLst/>
          </a:prstGeom>
          <a:solidFill>
            <a:schemeClr val="bg1"/>
          </a:solidFill>
          <a:ln w="12700">
            <a:noFill/>
            <a:prstDash val="sysDash"/>
          </a:ln>
        </p:spPr>
        <p:txBody>
          <a:bodyPr wrap="square" lIns="91440" tIns="91440" rIns="91440" bIns="91440" rtlCol="0" anchor="ctr">
            <a:noAutofit/>
          </a:bodyPr>
          <a:lstStyle/>
          <a:p>
            <a:pPr>
              <a:lnSpc>
                <a:spcPct val="120000"/>
              </a:lnSpc>
            </a:pPr>
            <a:endParaRPr lang="en-US" altLang="zh-CN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</a:pP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标题字号标准：</a:t>
            </a:r>
            <a:endParaRPr lang="en-US" altLang="zh-CN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</a:pP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4-8</a:t>
            </a: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字符：字号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54</a:t>
            </a:r>
          </a:p>
          <a:p>
            <a:pPr>
              <a:lnSpc>
                <a:spcPct val="120000"/>
              </a:lnSpc>
            </a:pP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＞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9</a:t>
            </a: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字符：字号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46</a:t>
            </a: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，标题使用两排）</a:t>
            </a:r>
            <a:endParaRPr lang="en-US" altLang="zh-CN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</a:pPr>
            <a:endParaRPr lang="en-US" altLang="zh-CN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</a:pP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请根据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PPT</a:t>
            </a: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内容自行添加或删除部门及汇报时间信息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</a:pP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请根据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PPT</a:t>
            </a: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内容自行设置保密级别（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A.</a:t>
            </a: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绝密   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B</a:t>
            </a: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机密   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C</a:t>
            </a: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秘密）</a:t>
            </a:r>
            <a:endParaRPr lang="en-US" altLang="zh-CN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</a:pP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如需变更保密级别，需要转到母版页中进行编辑。</a:t>
            </a:r>
            <a:endParaRPr lang="en-US" altLang="zh-CN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</a:pPr>
            <a:endParaRPr lang="zh-CN" altLang="en-US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38660" y="6037103"/>
            <a:ext cx="298480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CN" sz="1333" kern="0" dirty="0">
                <a:solidFill>
                  <a:schemeClr val="bg2"/>
                </a:solidFill>
                <a:latin typeface="Arial"/>
                <a:ea typeface="微软雅黑"/>
                <a:cs typeface="Arial" panose="020B0604020202020204" pitchFamily="34" charset="0"/>
                <a:sym typeface="Arial"/>
              </a:rPr>
              <a:t>A</a:t>
            </a:r>
            <a:endParaRPr lang="zh-CN" altLang="en-US" sz="1333" kern="0" dirty="0">
              <a:solidFill>
                <a:schemeClr val="bg2"/>
              </a:solidFill>
              <a:latin typeface="Arial"/>
              <a:ea typeface="微软雅黑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802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文展示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2"/>
          <p:cNvSpPr>
            <a:spLocks noGrp="1"/>
          </p:cNvSpPr>
          <p:nvPr>
            <p:ph type="pic" sz="quarter" idx="12"/>
          </p:nvPr>
        </p:nvSpPr>
        <p:spPr>
          <a:xfrm>
            <a:off x="4633384" y="1430867"/>
            <a:ext cx="7558616" cy="4013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 sz="1333"/>
            </a:lvl1pPr>
          </a:lstStyle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83557" y="222548"/>
            <a:ext cx="11503643" cy="575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/>
            </a:lvl1pPr>
          </a:lstStyle>
          <a:p>
            <a:pPr lvl="0"/>
            <a:r>
              <a:rPr lang="zh-CN" altLang="en-US" dirty="0"/>
              <a:t>光庭图示模板</a:t>
            </a:r>
          </a:p>
        </p:txBody>
      </p:sp>
    </p:spTree>
    <p:extLst>
      <p:ext uri="{BB962C8B-B14F-4D97-AF65-F5344CB8AC3E}">
        <p14:creationId xmlns:p14="http://schemas.microsoft.com/office/powerpoint/2010/main" val="218799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文展示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4101403" y="2394099"/>
            <a:ext cx="2408080" cy="2275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 sz="1333"/>
            </a:lvl1pPr>
          </a:lstStyle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6" name="图片占位符 29"/>
          <p:cNvSpPr>
            <a:spLocks noGrp="1"/>
          </p:cNvSpPr>
          <p:nvPr>
            <p:ph type="pic" sz="quarter" idx="13"/>
          </p:nvPr>
        </p:nvSpPr>
        <p:spPr>
          <a:xfrm>
            <a:off x="6634953" y="2394099"/>
            <a:ext cx="2370307" cy="2275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 sz="1333"/>
            </a:lvl1pPr>
          </a:lstStyle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7" name="图片占位符 29"/>
          <p:cNvSpPr>
            <a:spLocks noGrp="1"/>
          </p:cNvSpPr>
          <p:nvPr>
            <p:ph type="pic" sz="quarter" idx="14"/>
          </p:nvPr>
        </p:nvSpPr>
        <p:spPr>
          <a:xfrm>
            <a:off x="9130729" y="2394099"/>
            <a:ext cx="2370307" cy="22758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 sz="1333"/>
            </a:lvl1pPr>
          </a:lstStyle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83557" y="222548"/>
            <a:ext cx="11503643" cy="575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/>
            </a:lvl1pPr>
          </a:lstStyle>
          <a:p>
            <a:pPr lvl="0"/>
            <a:r>
              <a:rPr lang="zh-CN" altLang="en-US" dirty="0"/>
              <a:t>光庭图示模板</a:t>
            </a:r>
          </a:p>
        </p:txBody>
      </p:sp>
    </p:spTree>
    <p:extLst>
      <p:ext uri="{BB962C8B-B14F-4D97-AF65-F5344CB8AC3E}">
        <p14:creationId xmlns:p14="http://schemas.microsoft.com/office/powerpoint/2010/main" val="3486480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AAE2C2-B1FE-4A60-8874-E2145A1E0428}" type="datetimeFigureOut">
              <a:rPr lang="zh-CN" altLang="en-US" smtClean="0"/>
              <a:t>2021/3/11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D617B5-5C60-4F00-8769-7D0A7BD75C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475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:\Users\shaotingq\Desktop\公司级PPT素材\1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12192000" cy="68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平行四边形 14"/>
          <p:cNvSpPr/>
          <p:nvPr userDrawn="1"/>
        </p:nvSpPr>
        <p:spPr>
          <a:xfrm>
            <a:off x="7440149" y="2667990"/>
            <a:ext cx="4751851" cy="1422724"/>
          </a:xfrm>
          <a:custGeom>
            <a:avLst/>
            <a:gdLst>
              <a:gd name="connsiteX0" fmla="*/ 0 w 3096344"/>
              <a:gd name="connsiteY0" fmla="*/ 1512168 h 1512168"/>
              <a:gd name="connsiteX1" fmla="*/ 378042 w 3096344"/>
              <a:gd name="connsiteY1" fmla="*/ 0 h 1512168"/>
              <a:gd name="connsiteX2" fmla="*/ 3096344 w 3096344"/>
              <a:gd name="connsiteY2" fmla="*/ 0 h 1512168"/>
              <a:gd name="connsiteX3" fmla="*/ 2718302 w 3096344"/>
              <a:gd name="connsiteY3" fmla="*/ 1512168 h 1512168"/>
              <a:gd name="connsiteX4" fmla="*/ 0 w 3096344"/>
              <a:gd name="connsiteY4" fmla="*/ 1512168 h 1512168"/>
              <a:gd name="connsiteX0-1" fmla="*/ 0 w 3096344"/>
              <a:gd name="connsiteY0-2" fmla="*/ 1512168 h 1533683"/>
              <a:gd name="connsiteX1-3" fmla="*/ 378042 w 3096344"/>
              <a:gd name="connsiteY1-4" fmla="*/ 0 h 1533683"/>
              <a:gd name="connsiteX2-5" fmla="*/ 3096344 w 3096344"/>
              <a:gd name="connsiteY2-6" fmla="*/ 0 h 1533683"/>
              <a:gd name="connsiteX3-7" fmla="*/ 2976486 w 3096344"/>
              <a:gd name="connsiteY3-8" fmla="*/ 1533683 h 1533683"/>
              <a:gd name="connsiteX4-9" fmla="*/ 0 w 3096344"/>
              <a:gd name="connsiteY4-10" fmla="*/ 1512168 h 1533683"/>
              <a:gd name="connsiteX0-11" fmla="*/ 0 w 2999525"/>
              <a:gd name="connsiteY0-12" fmla="*/ 1522926 h 1544441"/>
              <a:gd name="connsiteX1-13" fmla="*/ 378042 w 2999525"/>
              <a:gd name="connsiteY1-14" fmla="*/ 10758 h 1544441"/>
              <a:gd name="connsiteX2-15" fmla="*/ 2999525 w 2999525"/>
              <a:gd name="connsiteY2-16" fmla="*/ 0 h 1544441"/>
              <a:gd name="connsiteX3-17" fmla="*/ 2976486 w 2999525"/>
              <a:gd name="connsiteY3-18" fmla="*/ 1544441 h 1544441"/>
              <a:gd name="connsiteX4-19" fmla="*/ 0 w 2999525"/>
              <a:gd name="connsiteY4-20" fmla="*/ 1522926 h 1544441"/>
              <a:gd name="connsiteX0-21" fmla="*/ 0 w 3031798"/>
              <a:gd name="connsiteY0-22" fmla="*/ 1512169 h 1544441"/>
              <a:gd name="connsiteX1-23" fmla="*/ 410315 w 3031798"/>
              <a:gd name="connsiteY1-24" fmla="*/ 10758 h 1544441"/>
              <a:gd name="connsiteX2-25" fmla="*/ 3031798 w 3031798"/>
              <a:gd name="connsiteY2-26" fmla="*/ 0 h 1544441"/>
              <a:gd name="connsiteX3-27" fmla="*/ 3008759 w 3031798"/>
              <a:gd name="connsiteY3-28" fmla="*/ 1544441 h 1544441"/>
              <a:gd name="connsiteX4-29" fmla="*/ 0 w 3031798"/>
              <a:gd name="connsiteY4-30" fmla="*/ 1512169 h 1544441"/>
              <a:gd name="connsiteX0-31" fmla="*/ 0 w 3021041"/>
              <a:gd name="connsiteY0-32" fmla="*/ 1501411 h 1533683"/>
              <a:gd name="connsiteX1-33" fmla="*/ 410315 w 3021041"/>
              <a:gd name="connsiteY1-34" fmla="*/ 0 h 1533683"/>
              <a:gd name="connsiteX2-35" fmla="*/ 3021041 w 3021041"/>
              <a:gd name="connsiteY2-36" fmla="*/ 107576 h 1533683"/>
              <a:gd name="connsiteX3-37" fmla="*/ 3008759 w 3021041"/>
              <a:gd name="connsiteY3-38" fmla="*/ 1533683 h 1533683"/>
              <a:gd name="connsiteX4-39" fmla="*/ 0 w 3021041"/>
              <a:gd name="connsiteY4-40" fmla="*/ 1501411 h 1533683"/>
              <a:gd name="connsiteX0-41" fmla="*/ 0 w 3021041"/>
              <a:gd name="connsiteY0-42" fmla="*/ 1404592 h 1436864"/>
              <a:gd name="connsiteX1-43" fmla="*/ 388800 w 3021041"/>
              <a:gd name="connsiteY1-44" fmla="*/ 0 h 1436864"/>
              <a:gd name="connsiteX2-45" fmla="*/ 3021041 w 3021041"/>
              <a:gd name="connsiteY2-46" fmla="*/ 10757 h 1436864"/>
              <a:gd name="connsiteX3-47" fmla="*/ 3008759 w 3021041"/>
              <a:gd name="connsiteY3-48" fmla="*/ 1436864 h 1436864"/>
              <a:gd name="connsiteX4-49" fmla="*/ 0 w 3021041"/>
              <a:gd name="connsiteY4-50" fmla="*/ 1404592 h 1436864"/>
              <a:gd name="connsiteX0-51" fmla="*/ 0 w 3246951"/>
              <a:gd name="connsiteY0-52" fmla="*/ 1404593 h 1436865"/>
              <a:gd name="connsiteX1-53" fmla="*/ 388800 w 3246951"/>
              <a:gd name="connsiteY1-54" fmla="*/ 1 h 1436865"/>
              <a:gd name="connsiteX2-55" fmla="*/ 3246951 w 3246951"/>
              <a:gd name="connsiteY2-56" fmla="*/ 0 h 1436865"/>
              <a:gd name="connsiteX3-57" fmla="*/ 3008759 w 3246951"/>
              <a:gd name="connsiteY3-58" fmla="*/ 1436865 h 1436865"/>
              <a:gd name="connsiteX4-59" fmla="*/ 0 w 3246951"/>
              <a:gd name="connsiteY4-60" fmla="*/ 1404593 h 1436865"/>
              <a:gd name="connsiteX0-61" fmla="*/ 0 w 3266943"/>
              <a:gd name="connsiteY0-62" fmla="*/ 1404593 h 1436865"/>
              <a:gd name="connsiteX1-63" fmla="*/ 388800 w 3266943"/>
              <a:gd name="connsiteY1-64" fmla="*/ 1 h 1436865"/>
              <a:gd name="connsiteX2-65" fmla="*/ 3246951 w 3266943"/>
              <a:gd name="connsiteY2-66" fmla="*/ 0 h 1436865"/>
              <a:gd name="connsiteX3-67" fmla="*/ 3266943 w 3266943"/>
              <a:gd name="connsiteY3-68" fmla="*/ 1436865 h 1436865"/>
              <a:gd name="connsiteX4-69" fmla="*/ 0 w 3266943"/>
              <a:gd name="connsiteY4-70" fmla="*/ 1404593 h 1436865"/>
              <a:gd name="connsiteX0-71" fmla="*/ 0 w 3279224"/>
              <a:gd name="connsiteY0-72" fmla="*/ 1415351 h 1447623"/>
              <a:gd name="connsiteX1-73" fmla="*/ 388800 w 3279224"/>
              <a:gd name="connsiteY1-74" fmla="*/ 10759 h 1447623"/>
              <a:gd name="connsiteX2-75" fmla="*/ 3279224 w 3279224"/>
              <a:gd name="connsiteY2-76" fmla="*/ 0 h 1447623"/>
              <a:gd name="connsiteX3-77" fmla="*/ 3266943 w 3279224"/>
              <a:gd name="connsiteY3-78" fmla="*/ 1447623 h 1447623"/>
              <a:gd name="connsiteX4-79" fmla="*/ 0 w 3279224"/>
              <a:gd name="connsiteY4-80" fmla="*/ 1415351 h 1447623"/>
              <a:gd name="connsiteX0-81" fmla="*/ 0 w 3279224"/>
              <a:gd name="connsiteY0-82" fmla="*/ 1415351 h 1436865"/>
              <a:gd name="connsiteX1-83" fmla="*/ 388800 w 3279224"/>
              <a:gd name="connsiteY1-84" fmla="*/ 10759 h 1436865"/>
              <a:gd name="connsiteX2-85" fmla="*/ 3279224 w 3279224"/>
              <a:gd name="connsiteY2-86" fmla="*/ 0 h 1436865"/>
              <a:gd name="connsiteX3-87" fmla="*/ 3256186 w 3279224"/>
              <a:gd name="connsiteY3-88" fmla="*/ 1436865 h 1436865"/>
              <a:gd name="connsiteX4-89" fmla="*/ 0 w 3279224"/>
              <a:gd name="connsiteY4-90" fmla="*/ 1415351 h 1436865"/>
              <a:gd name="connsiteX0-91" fmla="*/ 0 w 3279224"/>
              <a:gd name="connsiteY0-92" fmla="*/ 1415351 h 1436865"/>
              <a:gd name="connsiteX1-93" fmla="*/ 388800 w 3279224"/>
              <a:gd name="connsiteY1-94" fmla="*/ 10759 h 1436865"/>
              <a:gd name="connsiteX2-95" fmla="*/ 3279224 w 3279224"/>
              <a:gd name="connsiteY2-96" fmla="*/ 0 h 1436865"/>
              <a:gd name="connsiteX3-97" fmla="*/ 3266944 w 3279224"/>
              <a:gd name="connsiteY3-98" fmla="*/ 1436865 h 1436865"/>
              <a:gd name="connsiteX4-99" fmla="*/ 0 w 3279224"/>
              <a:gd name="connsiteY4-100" fmla="*/ 1415351 h 1436865"/>
              <a:gd name="connsiteX0-101" fmla="*/ 0 w 3279224"/>
              <a:gd name="connsiteY0-102" fmla="*/ 1415351 h 1422724"/>
              <a:gd name="connsiteX1-103" fmla="*/ 388800 w 3279224"/>
              <a:gd name="connsiteY1-104" fmla="*/ 10759 h 1422724"/>
              <a:gd name="connsiteX2-105" fmla="*/ 3279224 w 3279224"/>
              <a:gd name="connsiteY2-106" fmla="*/ 0 h 1422724"/>
              <a:gd name="connsiteX3-107" fmla="*/ 3276370 w 3279224"/>
              <a:gd name="connsiteY3-108" fmla="*/ 1422724 h 1422724"/>
              <a:gd name="connsiteX4-109" fmla="*/ 0 w 3279224"/>
              <a:gd name="connsiteY4-110" fmla="*/ 1415351 h 14227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79224" h="1422724">
                <a:moveTo>
                  <a:pt x="0" y="1415351"/>
                </a:moveTo>
                <a:lnTo>
                  <a:pt x="388800" y="10759"/>
                </a:lnTo>
                <a:lnTo>
                  <a:pt x="3279224" y="0"/>
                </a:lnTo>
                <a:cubicBezTo>
                  <a:pt x="3278273" y="474241"/>
                  <a:pt x="3277321" y="948483"/>
                  <a:pt x="3276370" y="1422724"/>
                </a:cubicBezTo>
                <a:lnTo>
                  <a:pt x="0" y="1415351"/>
                </a:lnTo>
                <a:close/>
              </a:path>
            </a:pathLst>
          </a:custGeom>
          <a:solidFill>
            <a:srgbClr val="2DA2BF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" name="矩形 1"/>
          <p:cNvSpPr/>
          <p:nvPr userDrawn="1"/>
        </p:nvSpPr>
        <p:spPr>
          <a:xfrm>
            <a:off x="-5189" y="2422299"/>
            <a:ext cx="7829381" cy="1671799"/>
          </a:xfrm>
          <a:custGeom>
            <a:avLst/>
            <a:gdLst/>
            <a:ahLst/>
            <a:cxnLst/>
            <a:rect l="l" t="t" r="r" b="b"/>
            <a:pathLst>
              <a:path w="5872036" h="1671798">
                <a:moveTo>
                  <a:pt x="0" y="0"/>
                </a:moveTo>
                <a:lnTo>
                  <a:pt x="3988869" y="0"/>
                </a:lnTo>
                <a:lnTo>
                  <a:pt x="4940746" y="0"/>
                </a:lnTo>
                <a:lnTo>
                  <a:pt x="5872036" y="0"/>
                </a:lnTo>
                <a:lnTo>
                  <a:pt x="5378939" y="1671798"/>
                </a:lnTo>
                <a:lnTo>
                  <a:pt x="3495772" y="1671798"/>
                </a:lnTo>
                <a:lnTo>
                  <a:pt x="3496770" y="1668414"/>
                </a:lnTo>
                <a:lnTo>
                  <a:pt x="0" y="1668414"/>
                </a:lnTo>
                <a:close/>
              </a:path>
            </a:pathLst>
          </a:custGeom>
          <a:solidFill>
            <a:srgbClr val="DA1F2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32" name="Picture 5" descr="C:\Users\shaotingq\Desktop\公司级PPT素材\PPT背景-01.png"/>
          <p:cNvPicPr>
            <a:picLocks noChangeAspect="1" noChangeArrowheads="1"/>
          </p:cNvPicPr>
          <p:nvPr userDrawn="1"/>
        </p:nvPicPr>
        <p:blipFill rotWithShape="1">
          <a:blip r:embed="rId3" cstate="screen"/>
          <a:srcRect t="-162"/>
          <a:stretch>
            <a:fillRect/>
          </a:stretch>
        </p:blipFill>
        <p:spPr bwMode="auto">
          <a:xfrm>
            <a:off x="0" y="3813044"/>
            <a:ext cx="12192000" cy="274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" descr="C:\Users\shaotingq\Desktop\公司级PPT素材\2-01.png"/>
          <p:cNvPicPr>
            <a:picLocks noChangeAspect="1" noChangeArrowheads="1"/>
          </p:cNvPicPr>
          <p:nvPr userDrawn="1"/>
        </p:nvPicPr>
        <p:blipFill rotWithShape="1">
          <a:blip r:embed="rId4" cstate="screen"/>
          <a:srcRect t="14505"/>
          <a:stretch>
            <a:fillRect/>
          </a:stretch>
        </p:blipFill>
        <p:spPr bwMode="auto">
          <a:xfrm>
            <a:off x="0" y="0"/>
            <a:ext cx="12192000" cy="185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:\以前的E盘\公司小元素\未标题-1-01.png"/>
          <p:cNvPicPr>
            <a:picLocks noChangeAspect="1" noChangeArrowheads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662274" y="508340"/>
            <a:ext cx="2002345" cy="5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连接符 15"/>
          <p:cNvCxnSpPr/>
          <p:nvPr userDrawn="1"/>
        </p:nvCxnSpPr>
        <p:spPr>
          <a:xfrm flipH="1">
            <a:off x="0" y="3813044"/>
            <a:ext cx="5423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2DA2BF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54066" y="6541954"/>
            <a:ext cx="2677572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1333" kern="1200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© KOTEI All Rights Reserved.</a:t>
            </a:r>
            <a:endParaRPr lang="zh-CN" altLang="en-US" sz="1333" kern="1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0663520" y="6541954"/>
            <a:ext cx="1178528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CN" sz="1333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Confidential</a:t>
            </a:r>
            <a:endParaRPr lang="en-US" altLang="zh-CN" sz="1333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4271798" y="6541954"/>
            <a:ext cx="353437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333" kern="1200" dirty="0" smtClean="0">
                <a:solidFill>
                  <a:prstClr val="white"/>
                </a:solidFill>
                <a:latin typeface="微软雅黑" panose="020B0503020204020204" charset="-122"/>
                <a:ea typeface="微软简中圆" pitchFamily="2" charset="-122"/>
                <a:cs typeface="+mn-cs"/>
              </a:rPr>
              <a:t>武汉光庭信息技术股份有限公司</a:t>
            </a:r>
            <a:endParaRPr lang="zh-CN" altLang="en-US" sz="1333" kern="1200" dirty="0">
              <a:solidFill>
                <a:prstClr val="white"/>
              </a:solidFill>
              <a:latin typeface="微软雅黑" panose="020B0503020204020204" charset="-122"/>
              <a:ea typeface="微软简中圆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26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47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3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43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334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32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6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10800000">
            <a:off x="2238272" y="-1"/>
            <a:ext cx="689376" cy="2704479"/>
          </a:xfrm>
          <a:custGeom>
            <a:avLst/>
            <a:gdLst>
              <a:gd name="connsiteX0" fmla="*/ 0 w 504056"/>
              <a:gd name="connsiteY0" fmla="*/ 0 h 2028359"/>
              <a:gd name="connsiteX1" fmla="*/ 504056 w 504056"/>
              <a:gd name="connsiteY1" fmla="*/ 0 h 2028359"/>
              <a:gd name="connsiteX2" fmla="*/ 504056 w 504056"/>
              <a:gd name="connsiteY2" fmla="*/ 2028359 h 2028359"/>
              <a:gd name="connsiteX3" fmla="*/ 0 w 504056"/>
              <a:gd name="connsiteY3" fmla="*/ 2028359 h 2028359"/>
              <a:gd name="connsiteX4" fmla="*/ 0 w 504056"/>
              <a:gd name="connsiteY4" fmla="*/ 0 h 2028359"/>
              <a:gd name="connsiteX0" fmla="*/ 0 w 513021"/>
              <a:gd name="connsiteY0" fmla="*/ 0 h 2028359"/>
              <a:gd name="connsiteX1" fmla="*/ 513021 w 513021"/>
              <a:gd name="connsiteY1" fmla="*/ 233083 h 2028359"/>
              <a:gd name="connsiteX2" fmla="*/ 504056 w 513021"/>
              <a:gd name="connsiteY2" fmla="*/ 2028359 h 2028359"/>
              <a:gd name="connsiteX3" fmla="*/ 0 w 513021"/>
              <a:gd name="connsiteY3" fmla="*/ 2028359 h 2028359"/>
              <a:gd name="connsiteX4" fmla="*/ 0 w 513021"/>
              <a:gd name="connsiteY4" fmla="*/ 0 h 2028359"/>
              <a:gd name="connsiteX0" fmla="*/ 0 w 517032"/>
              <a:gd name="connsiteY0" fmla="*/ 0 h 2028359"/>
              <a:gd name="connsiteX1" fmla="*/ 517032 w 517032"/>
              <a:gd name="connsiteY1" fmla="*/ 213031 h 2028359"/>
              <a:gd name="connsiteX2" fmla="*/ 504056 w 517032"/>
              <a:gd name="connsiteY2" fmla="*/ 2028359 h 2028359"/>
              <a:gd name="connsiteX3" fmla="*/ 0 w 517032"/>
              <a:gd name="connsiteY3" fmla="*/ 2028359 h 2028359"/>
              <a:gd name="connsiteX4" fmla="*/ 0 w 517032"/>
              <a:gd name="connsiteY4" fmla="*/ 0 h 2028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32" h="2028359">
                <a:moveTo>
                  <a:pt x="0" y="0"/>
                </a:moveTo>
                <a:lnTo>
                  <a:pt x="517032" y="213031"/>
                </a:lnTo>
                <a:cubicBezTo>
                  <a:pt x="514044" y="811456"/>
                  <a:pt x="507044" y="1429934"/>
                  <a:pt x="504056" y="2028359"/>
                </a:cubicBezTo>
                <a:lnTo>
                  <a:pt x="0" y="202835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 rot="5400000">
            <a:off x="1724340" y="1148360"/>
            <a:ext cx="1712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tr-TR" altLang="zh-CN" sz="2400" b="0" dirty="0">
                <a:solidFill>
                  <a:schemeClr val="bg1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+mn-ea"/>
                <a:sym typeface="+mn-lt"/>
              </a:rPr>
              <a:t>CONTENTS</a:t>
            </a:r>
          </a:p>
        </p:txBody>
      </p:sp>
      <p:sp>
        <p:nvSpPr>
          <p:cNvPr id="4" name="MH_Others_1"/>
          <p:cNvSpPr/>
          <p:nvPr>
            <p:custDataLst>
              <p:tags r:id="rId1"/>
            </p:custDataLst>
          </p:nvPr>
        </p:nvSpPr>
        <p:spPr>
          <a:xfrm>
            <a:off x="3407727" y="-1"/>
            <a:ext cx="48000" cy="5760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99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2" name="MH_Others_1"/>
          <p:cNvSpPr/>
          <p:nvPr>
            <p:custDataLst>
              <p:tags r:id="rId2"/>
            </p:custDataLst>
          </p:nvPr>
        </p:nvSpPr>
        <p:spPr>
          <a:xfrm>
            <a:off x="3407727" y="1098000"/>
            <a:ext cx="48000" cy="5760000"/>
          </a:xfrm>
          <a:custGeom>
            <a:avLst/>
            <a:gdLst>
              <a:gd name="connsiteX0" fmla="*/ 0 w 36000"/>
              <a:gd name="connsiteY0" fmla="*/ 0 h 4320000"/>
              <a:gd name="connsiteX1" fmla="*/ 36000 w 36000"/>
              <a:gd name="connsiteY1" fmla="*/ 0 h 4320000"/>
              <a:gd name="connsiteX2" fmla="*/ 36000 w 36000"/>
              <a:gd name="connsiteY2" fmla="*/ 4320000 h 4320000"/>
              <a:gd name="connsiteX3" fmla="*/ 0 w 36000"/>
              <a:gd name="connsiteY3" fmla="*/ 4320000 h 4320000"/>
              <a:gd name="connsiteX4" fmla="*/ 0 w 36000"/>
              <a:gd name="connsiteY4" fmla="*/ 0 h 4320000"/>
              <a:gd name="connsiteX0" fmla="*/ 0 w 36000"/>
              <a:gd name="connsiteY0" fmla="*/ 0 h 4320000"/>
              <a:gd name="connsiteX1" fmla="*/ 36000 w 36000"/>
              <a:gd name="connsiteY1" fmla="*/ 26201 h 4320000"/>
              <a:gd name="connsiteX2" fmla="*/ 36000 w 36000"/>
              <a:gd name="connsiteY2" fmla="*/ 4320000 h 4320000"/>
              <a:gd name="connsiteX3" fmla="*/ 0 w 36000"/>
              <a:gd name="connsiteY3" fmla="*/ 4320000 h 4320000"/>
              <a:gd name="connsiteX4" fmla="*/ 0 w 36000"/>
              <a:gd name="connsiteY4" fmla="*/ 0 h 43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4320000">
                <a:moveTo>
                  <a:pt x="0" y="0"/>
                </a:moveTo>
                <a:lnTo>
                  <a:pt x="36000" y="26201"/>
                </a:lnTo>
                <a:lnTo>
                  <a:pt x="36000" y="4320000"/>
                </a:lnTo>
                <a:lnTo>
                  <a:pt x="0" y="4320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99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" name="MH_Others_2"/>
          <p:cNvSpPr txBox="1"/>
          <p:nvPr>
            <p:custDataLst>
              <p:tags r:id="rId3"/>
            </p:custDataLst>
          </p:nvPr>
        </p:nvSpPr>
        <p:spPr>
          <a:xfrm>
            <a:off x="1498750" y="548680"/>
            <a:ext cx="1038756" cy="1112816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algn="ctr"/>
            <a:r>
              <a:rPr lang="zh-CN" altLang="en-US" sz="6667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目</a:t>
            </a:r>
          </a:p>
        </p:txBody>
      </p:sp>
      <p:sp>
        <p:nvSpPr>
          <p:cNvPr id="6" name="MH_Others_3"/>
          <p:cNvSpPr txBox="1"/>
          <p:nvPr>
            <p:custDataLst>
              <p:tags r:id="rId4"/>
            </p:custDataLst>
          </p:nvPr>
        </p:nvSpPr>
        <p:spPr>
          <a:xfrm>
            <a:off x="1487489" y="1644109"/>
            <a:ext cx="1061279" cy="111281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CN" altLang="en-US" sz="6667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Arial" panose="020B0604020202020204" pitchFamily="34" charset="0"/>
              </a:rPr>
              <a:t>录</a:t>
            </a: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5136688" y="1892830"/>
            <a:ext cx="5183781" cy="409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单击此处替换文字内容</a:t>
            </a:r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5136688" y="2665344"/>
            <a:ext cx="5183781" cy="409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单击此处替换文字内容</a:t>
            </a:r>
          </a:p>
        </p:txBody>
      </p:sp>
      <p:sp>
        <p:nvSpPr>
          <p:cNvPr id="2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5136688" y="3437859"/>
            <a:ext cx="5183781" cy="409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单击此处替换文字内容</a:t>
            </a:r>
          </a:p>
        </p:txBody>
      </p:sp>
      <p:sp>
        <p:nvSpPr>
          <p:cNvPr id="29" name="文本占位符 25"/>
          <p:cNvSpPr>
            <a:spLocks noGrp="1"/>
          </p:cNvSpPr>
          <p:nvPr>
            <p:ph type="body" sz="quarter" idx="13" hasCustomPrompt="1"/>
          </p:nvPr>
        </p:nvSpPr>
        <p:spPr>
          <a:xfrm>
            <a:off x="5136688" y="4210374"/>
            <a:ext cx="5183781" cy="409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单击此处替换文字内容</a:t>
            </a:r>
          </a:p>
        </p:txBody>
      </p:sp>
      <p:sp>
        <p:nvSpPr>
          <p:cNvPr id="12" name="文本占位符 25"/>
          <p:cNvSpPr>
            <a:spLocks noGrp="1"/>
          </p:cNvSpPr>
          <p:nvPr>
            <p:ph type="body" sz="quarter" idx="14" hasCustomPrompt="1"/>
          </p:nvPr>
        </p:nvSpPr>
        <p:spPr>
          <a:xfrm>
            <a:off x="5136688" y="4982888"/>
            <a:ext cx="5183781" cy="409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单击此处替换文字内容</a:t>
            </a:r>
          </a:p>
        </p:txBody>
      </p:sp>
      <p:sp>
        <p:nvSpPr>
          <p:cNvPr id="13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5136688" y="5755402"/>
            <a:ext cx="5183781" cy="4095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单击此处替换文字内容</a:t>
            </a:r>
          </a:p>
        </p:txBody>
      </p:sp>
    </p:spTree>
    <p:extLst>
      <p:ext uri="{BB962C8B-B14F-4D97-AF65-F5344CB8AC3E}">
        <p14:creationId xmlns:p14="http://schemas.microsoft.com/office/powerpoint/2010/main" val="3091002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92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95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733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437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87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C:\Users\shaotingq\Desktop\公司级PPT素材\1-0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12192000" cy="685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shaotingq\Desktop\公司级PPT素材\PPT背景-01.png"/>
          <p:cNvPicPr>
            <a:picLocks noChangeAspect="1" noChangeArrowheads="1"/>
          </p:cNvPicPr>
          <p:nvPr userDrawn="1"/>
        </p:nvPicPr>
        <p:blipFill rotWithShape="1">
          <a:blip r:embed="rId3" cstate="screen"/>
          <a:srcRect t="-162"/>
          <a:stretch>
            <a:fillRect/>
          </a:stretch>
        </p:blipFill>
        <p:spPr bwMode="auto">
          <a:xfrm>
            <a:off x="0" y="3813044"/>
            <a:ext cx="12192000" cy="274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shaotingq\Desktop\公司级PPT素材\2-01.png"/>
          <p:cNvPicPr>
            <a:picLocks noChangeAspect="1" noChangeArrowheads="1"/>
          </p:cNvPicPr>
          <p:nvPr userDrawn="1"/>
        </p:nvPicPr>
        <p:blipFill rotWithShape="1">
          <a:blip r:embed="rId4" cstate="screen"/>
          <a:srcRect t="14505"/>
          <a:stretch>
            <a:fillRect/>
          </a:stretch>
        </p:blipFill>
        <p:spPr bwMode="auto">
          <a:xfrm>
            <a:off x="0" y="0"/>
            <a:ext cx="12192000" cy="185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:\以前的E盘\公司小元素\未标题-1-01.png"/>
          <p:cNvPicPr>
            <a:picLocks noChangeAspect="1" noChangeArrowheads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9662274" y="508340"/>
            <a:ext cx="2002345" cy="52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平行四边形 14"/>
          <p:cNvSpPr/>
          <p:nvPr userDrawn="1"/>
        </p:nvSpPr>
        <p:spPr>
          <a:xfrm>
            <a:off x="7440149" y="2667990"/>
            <a:ext cx="4751851" cy="1422724"/>
          </a:xfrm>
          <a:custGeom>
            <a:avLst/>
            <a:gdLst>
              <a:gd name="connsiteX0" fmla="*/ 0 w 3096344"/>
              <a:gd name="connsiteY0" fmla="*/ 1512168 h 1512168"/>
              <a:gd name="connsiteX1" fmla="*/ 378042 w 3096344"/>
              <a:gd name="connsiteY1" fmla="*/ 0 h 1512168"/>
              <a:gd name="connsiteX2" fmla="*/ 3096344 w 3096344"/>
              <a:gd name="connsiteY2" fmla="*/ 0 h 1512168"/>
              <a:gd name="connsiteX3" fmla="*/ 2718302 w 3096344"/>
              <a:gd name="connsiteY3" fmla="*/ 1512168 h 1512168"/>
              <a:gd name="connsiteX4" fmla="*/ 0 w 3096344"/>
              <a:gd name="connsiteY4" fmla="*/ 1512168 h 1512168"/>
              <a:gd name="connsiteX0-1" fmla="*/ 0 w 3096344"/>
              <a:gd name="connsiteY0-2" fmla="*/ 1512168 h 1533683"/>
              <a:gd name="connsiteX1-3" fmla="*/ 378042 w 3096344"/>
              <a:gd name="connsiteY1-4" fmla="*/ 0 h 1533683"/>
              <a:gd name="connsiteX2-5" fmla="*/ 3096344 w 3096344"/>
              <a:gd name="connsiteY2-6" fmla="*/ 0 h 1533683"/>
              <a:gd name="connsiteX3-7" fmla="*/ 2976486 w 3096344"/>
              <a:gd name="connsiteY3-8" fmla="*/ 1533683 h 1533683"/>
              <a:gd name="connsiteX4-9" fmla="*/ 0 w 3096344"/>
              <a:gd name="connsiteY4-10" fmla="*/ 1512168 h 1533683"/>
              <a:gd name="connsiteX0-11" fmla="*/ 0 w 2999525"/>
              <a:gd name="connsiteY0-12" fmla="*/ 1522926 h 1544441"/>
              <a:gd name="connsiteX1-13" fmla="*/ 378042 w 2999525"/>
              <a:gd name="connsiteY1-14" fmla="*/ 10758 h 1544441"/>
              <a:gd name="connsiteX2-15" fmla="*/ 2999525 w 2999525"/>
              <a:gd name="connsiteY2-16" fmla="*/ 0 h 1544441"/>
              <a:gd name="connsiteX3-17" fmla="*/ 2976486 w 2999525"/>
              <a:gd name="connsiteY3-18" fmla="*/ 1544441 h 1544441"/>
              <a:gd name="connsiteX4-19" fmla="*/ 0 w 2999525"/>
              <a:gd name="connsiteY4-20" fmla="*/ 1522926 h 1544441"/>
              <a:gd name="connsiteX0-21" fmla="*/ 0 w 3031798"/>
              <a:gd name="connsiteY0-22" fmla="*/ 1512169 h 1544441"/>
              <a:gd name="connsiteX1-23" fmla="*/ 410315 w 3031798"/>
              <a:gd name="connsiteY1-24" fmla="*/ 10758 h 1544441"/>
              <a:gd name="connsiteX2-25" fmla="*/ 3031798 w 3031798"/>
              <a:gd name="connsiteY2-26" fmla="*/ 0 h 1544441"/>
              <a:gd name="connsiteX3-27" fmla="*/ 3008759 w 3031798"/>
              <a:gd name="connsiteY3-28" fmla="*/ 1544441 h 1544441"/>
              <a:gd name="connsiteX4-29" fmla="*/ 0 w 3031798"/>
              <a:gd name="connsiteY4-30" fmla="*/ 1512169 h 1544441"/>
              <a:gd name="connsiteX0-31" fmla="*/ 0 w 3021041"/>
              <a:gd name="connsiteY0-32" fmla="*/ 1501411 h 1533683"/>
              <a:gd name="connsiteX1-33" fmla="*/ 410315 w 3021041"/>
              <a:gd name="connsiteY1-34" fmla="*/ 0 h 1533683"/>
              <a:gd name="connsiteX2-35" fmla="*/ 3021041 w 3021041"/>
              <a:gd name="connsiteY2-36" fmla="*/ 107576 h 1533683"/>
              <a:gd name="connsiteX3-37" fmla="*/ 3008759 w 3021041"/>
              <a:gd name="connsiteY3-38" fmla="*/ 1533683 h 1533683"/>
              <a:gd name="connsiteX4-39" fmla="*/ 0 w 3021041"/>
              <a:gd name="connsiteY4-40" fmla="*/ 1501411 h 1533683"/>
              <a:gd name="connsiteX0-41" fmla="*/ 0 w 3021041"/>
              <a:gd name="connsiteY0-42" fmla="*/ 1404592 h 1436864"/>
              <a:gd name="connsiteX1-43" fmla="*/ 388800 w 3021041"/>
              <a:gd name="connsiteY1-44" fmla="*/ 0 h 1436864"/>
              <a:gd name="connsiteX2-45" fmla="*/ 3021041 w 3021041"/>
              <a:gd name="connsiteY2-46" fmla="*/ 10757 h 1436864"/>
              <a:gd name="connsiteX3-47" fmla="*/ 3008759 w 3021041"/>
              <a:gd name="connsiteY3-48" fmla="*/ 1436864 h 1436864"/>
              <a:gd name="connsiteX4-49" fmla="*/ 0 w 3021041"/>
              <a:gd name="connsiteY4-50" fmla="*/ 1404592 h 1436864"/>
              <a:gd name="connsiteX0-51" fmla="*/ 0 w 3246951"/>
              <a:gd name="connsiteY0-52" fmla="*/ 1404593 h 1436865"/>
              <a:gd name="connsiteX1-53" fmla="*/ 388800 w 3246951"/>
              <a:gd name="connsiteY1-54" fmla="*/ 1 h 1436865"/>
              <a:gd name="connsiteX2-55" fmla="*/ 3246951 w 3246951"/>
              <a:gd name="connsiteY2-56" fmla="*/ 0 h 1436865"/>
              <a:gd name="connsiteX3-57" fmla="*/ 3008759 w 3246951"/>
              <a:gd name="connsiteY3-58" fmla="*/ 1436865 h 1436865"/>
              <a:gd name="connsiteX4-59" fmla="*/ 0 w 3246951"/>
              <a:gd name="connsiteY4-60" fmla="*/ 1404593 h 1436865"/>
              <a:gd name="connsiteX0-61" fmla="*/ 0 w 3266943"/>
              <a:gd name="connsiteY0-62" fmla="*/ 1404593 h 1436865"/>
              <a:gd name="connsiteX1-63" fmla="*/ 388800 w 3266943"/>
              <a:gd name="connsiteY1-64" fmla="*/ 1 h 1436865"/>
              <a:gd name="connsiteX2-65" fmla="*/ 3246951 w 3266943"/>
              <a:gd name="connsiteY2-66" fmla="*/ 0 h 1436865"/>
              <a:gd name="connsiteX3-67" fmla="*/ 3266943 w 3266943"/>
              <a:gd name="connsiteY3-68" fmla="*/ 1436865 h 1436865"/>
              <a:gd name="connsiteX4-69" fmla="*/ 0 w 3266943"/>
              <a:gd name="connsiteY4-70" fmla="*/ 1404593 h 1436865"/>
              <a:gd name="connsiteX0-71" fmla="*/ 0 w 3279224"/>
              <a:gd name="connsiteY0-72" fmla="*/ 1415351 h 1447623"/>
              <a:gd name="connsiteX1-73" fmla="*/ 388800 w 3279224"/>
              <a:gd name="connsiteY1-74" fmla="*/ 10759 h 1447623"/>
              <a:gd name="connsiteX2-75" fmla="*/ 3279224 w 3279224"/>
              <a:gd name="connsiteY2-76" fmla="*/ 0 h 1447623"/>
              <a:gd name="connsiteX3-77" fmla="*/ 3266943 w 3279224"/>
              <a:gd name="connsiteY3-78" fmla="*/ 1447623 h 1447623"/>
              <a:gd name="connsiteX4-79" fmla="*/ 0 w 3279224"/>
              <a:gd name="connsiteY4-80" fmla="*/ 1415351 h 1447623"/>
              <a:gd name="connsiteX0-81" fmla="*/ 0 w 3279224"/>
              <a:gd name="connsiteY0-82" fmla="*/ 1415351 h 1436865"/>
              <a:gd name="connsiteX1-83" fmla="*/ 388800 w 3279224"/>
              <a:gd name="connsiteY1-84" fmla="*/ 10759 h 1436865"/>
              <a:gd name="connsiteX2-85" fmla="*/ 3279224 w 3279224"/>
              <a:gd name="connsiteY2-86" fmla="*/ 0 h 1436865"/>
              <a:gd name="connsiteX3-87" fmla="*/ 3256186 w 3279224"/>
              <a:gd name="connsiteY3-88" fmla="*/ 1436865 h 1436865"/>
              <a:gd name="connsiteX4-89" fmla="*/ 0 w 3279224"/>
              <a:gd name="connsiteY4-90" fmla="*/ 1415351 h 1436865"/>
              <a:gd name="connsiteX0-91" fmla="*/ 0 w 3279224"/>
              <a:gd name="connsiteY0-92" fmla="*/ 1415351 h 1436865"/>
              <a:gd name="connsiteX1-93" fmla="*/ 388800 w 3279224"/>
              <a:gd name="connsiteY1-94" fmla="*/ 10759 h 1436865"/>
              <a:gd name="connsiteX2-95" fmla="*/ 3279224 w 3279224"/>
              <a:gd name="connsiteY2-96" fmla="*/ 0 h 1436865"/>
              <a:gd name="connsiteX3-97" fmla="*/ 3266944 w 3279224"/>
              <a:gd name="connsiteY3-98" fmla="*/ 1436865 h 1436865"/>
              <a:gd name="connsiteX4-99" fmla="*/ 0 w 3279224"/>
              <a:gd name="connsiteY4-100" fmla="*/ 1415351 h 1436865"/>
              <a:gd name="connsiteX0-101" fmla="*/ 0 w 3279224"/>
              <a:gd name="connsiteY0-102" fmla="*/ 1415351 h 1422724"/>
              <a:gd name="connsiteX1-103" fmla="*/ 388800 w 3279224"/>
              <a:gd name="connsiteY1-104" fmla="*/ 10759 h 1422724"/>
              <a:gd name="connsiteX2-105" fmla="*/ 3279224 w 3279224"/>
              <a:gd name="connsiteY2-106" fmla="*/ 0 h 1422724"/>
              <a:gd name="connsiteX3-107" fmla="*/ 3276370 w 3279224"/>
              <a:gd name="connsiteY3-108" fmla="*/ 1422724 h 1422724"/>
              <a:gd name="connsiteX4-109" fmla="*/ 0 w 3279224"/>
              <a:gd name="connsiteY4-110" fmla="*/ 1415351 h 14227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279224" h="1422724">
                <a:moveTo>
                  <a:pt x="0" y="1415351"/>
                </a:moveTo>
                <a:lnTo>
                  <a:pt x="388800" y="10759"/>
                </a:lnTo>
                <a:lnTo>
                  <a:pt x="3279224" y="0"/>
                </a:lnTo>
                <a:cubicBezTo>
                  <a:pt x="3278273" y="474241"/>
                  <a:pt x="3277321" y="948483"/>
                  <a:pt x="3276370" y="1422724"/>
                </a:cubicBezTo>
                <a:lnTo>
                  <a:pt x="0" y="1415351"/>
                </a:lnTo>
                <a:close/>
              </a:path>
            </a:pathLst>
          </a:custGeom>
          <a:solidFill>
            <a:srgbClr val="2DA2BF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4" name="矩形 1"/>
          <p:cNvSpPr/>
          <p:nvPr userDrawn="1"/>
        </p:nvSpPr>
        <p:spPr>
          <a:xfrm>
            <a:off x="-5189" y="2422299"/>
            <a:ext cx="7829381" cy="1671799"/>
          </a:xfrm>
          <a:custGeom>
            <a:avLst/>
            <a:gdLst/>
            <a:ahLst/>
            <a:cxnLst/>
            <a:rect l="l" t="t" r="r" b="b"/>
            <a:pathLst>
              <a:path w="5872036" h="1671798">
                <a:moveTo>
                  <a:pt x="0" y="0"/>
                </a:moveTo>
                <a:lnTo>
                  <a:pt x="3988869" y="0"/>
                </a:lnTo>
                <a:lnTo>
                  <a:pt x="4940746" y="0"/>
                </a:lnTo>
                <a:lnTo>
                  <a:pt x="5872036" y="0"/>
                </a:lnTo>
                <a:lnTo>
                  <a:pt x="5378939" y="1671798"/>
                </a:lnTo>
                <a:lnTo>
                  <a:pt x="3495772" y="1671798"/>
                </a:lnTo>
                <a:lnTo>
                  <a:pt x="3496770" y="1668414"/>
                </a:lnTo>
                <a:lnTo>
                  <a:pt x="0" y="1668414"/>
                </a:lnTo>
                <a:close/>
              </a:path>
            </a:pathLst>
          </a:custGeom>
          <a:solidFill>
            <a:srgbClr val="DA1F2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6" name="文本框 283"/>
          <p:cNvSpPr txBox="1"/>
          <p:nvPr userDrawn="1"/>
        </p:nvSpPr>
        <p:spPr>
          <a:xfrm>
            <a:off x="1242055" y="256490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谢谢</a:t>
            </a:r>
            <a:endParaRPr lang="zh-CN" altLang="en-US" sz="4800" b="1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 userDrawn="1"/>
        </p:nvSpPr>
        <p:spPr bwMode="auto">
          <a:xfrm>
            <a:off x="1242053" y="3300295"/>
            <a:ext cx="6417267" cy="70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33" dirty="0" smtClean="0">
                <a:solidFill>
                  <a:schemeClr val="bg1"/>
                </a:solidFill>
              </a:rPr>
              <a:t>邮箱</a:t>
            </a:r>
            <a:r>
              <a:rPr lang="zh-CN" altLang="en-US" sz="1333" dirty="0">
                <a:solidFill>
                  <a:schemeClr val="bg1"/>
                </a:solidFill>
              </a:rPr>
              <a:t>：</a:t>
            </a:r>
            <a:r>
              <a:rPr lang="en-US" altLang="zh-CN" sz="1333" dirty="0">
                <a:solidFill>
                  <a:schemeClr val="bg1"/>
                </a:solidFill>
              </a:rPr>
              <a:t>kotei@kotei-info.com   TEL</a:t>
            </a:r>
            <a:r>
              <a:rPr lang="zh-CN" altLang="en-US" sz="1333" dirty="0">
                <a:solidFill>
                  <a:schemeClr val="bg1"/>
                </a:solidFill>
              </a:rPr>
              <a:t>：</a:t>
            </a:r>
            <a:r>
              <a:rPr lang="en-US" altLang="zh-CN" sz="1333" dirty="0">
                <a:solidFill>
                  <a:schemeClr val="bg1"/>
                </a:solidFill>
              </a:rPr>
              <a:t>027-59598171/2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33" dirty="0">
                <a:solidFill>
                  <a:schemeClr val="bg1"/>
                </a:solidFill>
              </a:rPr>
              <a:t>网址：</a:t>
            </a:r>
            <a:r>
              <a:rPr lang="en-US" altLang="zh-CN" sz="1333" dirty="0">
                <a:solidFill>
                  <a:schemeClr val="bg1"/>
                </a:solidFill>
              </a:rPr>
              <a:t>www.kotei-info.com </a:t>
            </a:r>
          </a:p>
        </p:txBody>
      </p:sp>
      <p:sp>
        <p:nvSpPr>
          <p:cNvPr id="17" name="矩形 16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2DA2BF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154066" y="6541954"/>
            <a:ext cx="2677572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1333" kern="1200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© KOTEI All Rights Reserved.</a:t>
            </a:r>
            <a:endParaRPr lang="zh-CN" altLang="en-US" sz="1333" kern="120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10663520" y="6541954"/>
            <a:ext cx="1178528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zh-CN" sz="1333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Confidential</a:t>
            </a:r>
            <a:endParaRPr lang="en-US" altLang="zh-CN" sz="1333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4271798" y="6541954"/>
            <a:ext cx="3534377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333" kern="1200" dirty="0" smtClean="0">
                <a:solidFill>
                  <a:prstClr val="white"/>
                </a:solidFill>
                <a:latin typeface="微软雅黑" panose="020B0503020204020204" charset="-122"/>
                <a:ea typeface="微软简中圆" pitchFamily="2" charset="-122"/>
                <a:cs typeface="+mn-cs"/>
              </a:rPr>
              <a:t>武汉光庭信息技术股份有限公司</a:t>
            </a:r>
            <a:endParaRPr lang="zh-CN" altLang="en-US" sz="1333" kern="1200" dirty="0">
              <a:solidFill>
                <a:prstClr val="white"/>
              </a:solidFill>
              <a:latin typeface="微软雅黑" panose="020B0503020204020204" charset="-122"/>
              <a:ea typeface="微软简中圆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769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F:\07【PPT模板搭建】\未标题-3-0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2"/>
          <a:stretch/>
        </p:blipFill>
        <p:spPr bwMode="auto">
          <a:xfrm>
            <a:off x="0" y="2095501"/>
            <a:ext cx="12192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 flipH="1">
            <a:off x="0" y="1892829"/>
            <a:ext cx="10657184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accent1"/>
                </a:gs>
                <a:gs pos="54000">
                  <a:schemeClr val="accent3"/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407702" y="2564904"/>
            <a:ext cx="8065689" cy="672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4267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iṧ1iḍe">
            <a:extLst>
              <a:ext uri="{FF2B5EF4-FFF2-40B4-BE49-F238E27FC236}">
                <a16:creationId xmlns="" xmlns:a16="http://schemas.microsoft.com/office/drawing/2014/main" id="{7F5B46B9-6DA9-43A1-B6EB-AFAA02758115}"/>
              </a:ext>
            </a:extLst>
          </p:cNvPr>
          <p:cNvSpPr/>
          <p:nvPr/>
        </p:nvSpPr>
        <p:spPr>
          <a:xfrm>
            <a:off x="12218504" y="0"/>
            <a:ext cx="4726701" cy="1728192"/>
          </a:xfrm>
          <a:prstGeom prst="rect">
            <a:avLst/>
          </a:prstGeom>
          <a:solidFill>
            <a:schemeClr val="bg1"/>
          </a:solidFill>
          <a:ln w="12700">
            <a:noFill/>
            <a:prstDash val="sysDash"/>
          </a:ln>
        </p:spPr>
        <p:txBody>
          <a:bodyPr wrap="square" lIns="91440" tIns="91440" rIns="91440" bIns="91440" rtlCol="0" anchor="ctr">
            <a:no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此页可作为过渡页使用。</a:t>
            </a:r>
            <a:endParaRPr lang="en-US" altLang="zh-CN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  <a:p>
            <a:pPr lvl="0">
              <a:lnSpc>
                <a:spcPct val="120000"/>
              </a:lnSpc>
            </a:pP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内容文本字号标准</a:t>
            </a:r>
            <a:endParaRPr lang="en-US" altLang="zh-CN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  <a:p>
            <a:pPr lvl="0">
              <a:lnSpc>
                <a:spcPct val="120000"/>
              </a:lnSpc>
            </a:pP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＜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12</a:t>
            </a: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字符：字号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32</a:t>
            </a:r>
          </a:p>
          <a:p>
            <a:pPr lvl="0">
              <a:lnSpc>
                <a:spcPct val="120000"/>
              </a:lnSpc>
            </a:pP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≥ </a:t>
            </a:r>
            <a:r>
              <a:rPr lang="en-US" altLang="zh-CN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12</a:t>
            </a:r>
            <a:r>
              <a:rPr lang="zh-CN" altLang="en-US" sz="1333" dirty="0">
                <a:solidFill>
                  <a:srgbClr val="5F5F5F"/>
                </a:solidFill>
                <a:latin typeface="Arial"/>
                <a:ea typeface="微软雅黑"/>
                <a:sym typeface="Arial"/>
              </a:rPr>
              <a:t>字符：可做多排排列</a:t>
            </a:r>
            <a:endParaRPr lang="en-US" altLang="zh-CN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  <a:p>
            <a:pPr lvl="0">
              <a:lnSpc>
                <a:spcPct val="120000"/>
              </a:lnSpc>
            </a:pPr>
            <a:endParaRPr lang="en-US" altLang="zh-CN" sz="1333" dirty="0">
              <a:solidFill>
                <a:srgbClr val="5F5F5F"/>
              </a:solidFill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641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/>
          </a:p>
        </p:txBody>
      </p:sp>
      <p:pic>
        <p:nvPicPr>
          <p:cNvPr id="6" name="Picture 3" descr="F:\07【PPT模板搭建】\未标题-3-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10810" y="6071772"/>
            <a:ext cx="1295367" cy="240000"/>
          </a:xfrm>
          <a:prstGeom prst="rect">
            <a:avLst/>
          </a:prstGeom>
          <a:noFill/>
          <a:ln w="9525">
            <a:solidFill>
              <a:srgbClr val="E00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1314176" y="6071772"/>
            <a:ext cx="192000" cy="240000"/>
          </a:xfrm>
          <a:prstGeom prst="rect">
            <a:avLst/>
          </a:prstGeom>
          <a:solidFill>
            <a:srgbClr val="E00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143339" y="6040742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sz="1200" b="0" i="0" u="none" strike="noStrike" kern="0" cap="none" spc="0" baseline="0" dirty="0">
                <a:solidFill>
                  <a:srgbClr val="E00019"/>
                </a:solidFill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RESTRICTED</a:t>
            </a:r>
            <a:endParaRPr lang="zh-CN" altLang="en-US" sz="1200" b="0" i="0" u="none" strike="noStrike" kern="0" cap="none" spc="0" baseline="0" dirty="0">
              <a:solidFill>
                <a:schemeClr val="bg1"/>
              </a:solidFill>
              <a:uFillTx/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5730467"/>
            <a:ext cx="12192000" cy="57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pic>
        <p:nvPicPr>
          <p:cNvPr id="8" name="Picture 4" descr="F:\公司小元素\未标题-1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27" y="526230"/>
            <a:ext cx="1524683" cy="40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6278794" y="2541676"/>
            <a:ext cx="5135893" cy="70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33" dirty="0">
                <a:solidFill>
                  <a:schemeClr val="accent3"/>
                </a:solidFill>
              </a:rPr>
              <a:t>邮箱：</a:t>
            </a:r>
            <a:r>
              <a:rPr lang="en-US" altLang="zh-CN" sz="1333" dirty="0">
                <a:solidFill>
                  <a:schemeClr val="accent3"/>
                </a:solidFill>
              </a:rPr>
              <a:t>kotei@kotei-info.com   TEL</a:t>
            </a:r>
            <a:r>
              <a:rPr lang="zh-CN" altLang="en-US" sz="1333" dirty="0">
                <a:solidFill>
                  <a:schemeClr val="accent3"/>
                </a:solidFill>
              </a:rPr>
              <a:t>：</a:t>
            </a:r>
            <a:r>
              <a:rPr lang="en-US" altLang="zh-CN" sz="1333" dirty="0">
                <a:solidFill>
                  <a:schemeClr val="accent3"/>
                </a:solidFill>
              </a:rPr>
              <a:t>027-59598171/2</a:t>
            </a:r>
          </a:p>
          <a:p>
            <a:pPr algn="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333" dirty="0">
                <a:solidFill>
                  <a:schemeClr val="accent3"/>
                </a:solidFill>
              </a:rPr>
              <a:t>网址：</a:t>
            </a:r>
            <a:r>
              <a:rPr lang="en-US" altLang="zh-CN" sz="1333" dirty="0">
                <a:solidFill>
                  <a:schemeClr val="accent3"/>
                </a:solidFill>
              </a:rPr>
              <a:t>www.kotei-info.com </a:t>
            </a:r>
          </a:p>
        </p:txBody>
      </p:sp>
      <p:sp>
        <p:nvSpPr>
          <p:cNvPr id="14" name="内容占位符 4"/>
          <p:cNvSpPr txBox="1">
            <a:spLocks/>
          </p:cNvSpPr>
          <p:nvPr/>
        </p:nvSpPr>
        <p:spPr>
          <a:xfrm>
            <a:off x="7126041" y="1412776"/>
            <a:ext cx="4288647" cy="1987285"/>
          </a:xfrm>
          <a:prstGeom prst="rect">
            <a:avLst/>
          </a:prstGeom>
        </p:spPr>
        <p:txBody>
          <a:bodyPr/>
          <a:lstStyle>
            <a:lvl1pPr marL="182057" indent="-182057" algn="l" defTabSz="728228" rtl="0" eaLnBrk="1" latinLnBrk="0" hangingPunct="1">
              <a:lnSpc>
                <a:spcPct val="90000"/>
              </a:lnSpc>
              <a:spcBef>
                <a:spcPts val="796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6171" indent="-182057" algn="l" defTabSz="728228" rtl="0" eaLnBrk="1" latinLnBrk="0" hangingPunct="1">
              <a:lnSpc>
                <a:spcPct val="90000"/>
              </a:lnSpc>
              <a:spcBef>
                <a:spcPts val="398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0285" indent="-182057" algn="l" defTabSz="728228" rtl="0" eaLnBrk="1" latinLnBrk="0" hangingPunct="1">
              <a:lnSpc>
                <a:spcPct val="90000"/>
              </a:lnSpc>
              <a:spcBef>
                <a:spcPts val="398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4399" indent="-182057" algn="l" defTabSz="728228" rtl="0" eaLnBrk="1" latinLnBrk="0" hangingPunct="1">
              <a:lnSpc>
                <a:spcPct val="90000"/>
              </a:lnSpc>
              <a:spcBef>
                <a:spcPts val="398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8513" indent="-182057" algn="l" defTabSz="728228" rtl="0" eaLnBrk="1" latinLnBrk="0" hangingPunct="1">
              <a:lnSpc>
                <a:spcPct val="90000"/>
              </a:lnSpc>
              <a:spcBef>
                <a:spcPts val="398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2627" indent="-182057" algn="l" defTabSz="728228" rtl="0" eaLnBrk="1" latinLnBrk="0" hangingPunct="1">
              <a:lnSpc>
                <a:spcPct val="90000"/>
              </a:lnSpc>
              <a:spcBef>
                <a:spcPts val="398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66742" indent="-182057" algn="l" defTabSz="728228" rtl="0" eaLnBrk="1" latinLnBrk="0" hangingPunct="1">
              <a:lnSpc>
                <a:spcPct val="90000"/>
              </a:lnSpc>
              <a:spcBef>
                <a:spcPts val="398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0856" indent="-182057" algn="l" defTabSz="728228" rtl="0" eaLnBrk="1" latinLnBrk="0" hangingPunct="1">
              <a:lnSpc>
                <a:spcPct val="90000"/>
              </a:lnSpc>
              <a:spcBef>
                <a:spcPts val="398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94970" indent="-182057" algn="l" defTabSz="728228" rtl="0" eaLnBrk="1" latinLnBrk="0" hangingPunct="1">
              <a:lnSpc>
                <a:spcPct val="90000"/>
              </a:lnSpc>
              <a:spcBef>
                <a:spcPts val="398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7466" b="1" dirty="0">
                <a:solidFill>
                  <a:schemeClr val="accent3"/>
                </a:solidFill>
                <a:latin typeface="Arial"/>
                <a:ea typeface="微软雅黑"/>
                <a:sym typeface="Arial"/>
              </a:rPr>
              <a:t>THANKS</a:t>
            </a:r>
            <a:endParaRPr lang="zh-CN" altLang="en-US" sz="7466" b="1" dirty="0">
              <a:solidFill>
                <a:schemeClr val="accent3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27368" y="6049358"/>
            <a:ext cx="57207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© </a:t>
            </a:r>
            <a:r>
              <a:rPr lang="en-US" altLang="zh-CN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WUHAN KOTEI INFORMATICS CO., LTD. </a:t>
            </a:r>
            <a:r>
              <a:rPr lang="zh-CN" alt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</a:t>
            </a:r>
            <a:r>
              <a:rPr lang="en-US" altLang="zh-CN" sz="1200" b="0" i="0" u="none" strike="noStrike" kern="0" cap="none" spc="0" baseline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All Rights Reserved.    </a:t>
            </a:r>
            <a:endParaRPr lang="zh-CN" altLang="en-US" sz="1200" b="0" i="0" u="none" strike="noStrike" kern="0" cap="none" spc="0" baseline="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258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说明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432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83557" y="222548"/>
            <a:ext cx="11503643" cy="575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/>
            </a:lvl1pPr>
          </a:lstStyle>
          <a:p>
            <a:pPr lvl="0"/>
            <a:r>
              <a:rPr lang="zh-CN" altLang="en-US" dirty="0"/>
              <a:t>光庭图示模板</a:t>
            </a:r>
          </a:p>
        </p:txBody>
      </p:sp>
      <p:sp>
        <p:nvSpPr>
          <p:cNvPr id="19" name="íṡ1ïďê"/>
          <p:cNvSpPr/>
          <p:nvPr/>
        </p:nvSpPr>
        <p:spPr>
          <a:xfrm>
            <a:off x="12240704" y="913329"/>
            <a:ext cx="192000" cy="19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/>
              <a:ea typeface="微软雅黑"/>
              <a:sym typeface="Arial"/>
            </a:endParaRPr>
          </a:p>
        </p:txBody>
      </p:sp>
      <p:sp>
        <p:nvSpPr>
          <p:cNvPr id="20" name="ïšļiḋé"/>
          <p:cNvSpPr/>
          <p:nvPr/>
        </p:nvSpPr>
        <p:spPr>
          <a:xfrm>
            <a:off x="12240704" y="1142020"/>
            <a:ext cx="192000" cy="19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/>
              <a:ea typeface="微软雅黑"/>
              <a:sym typeface="Arial"/>
            </a:endParaRPr>
          </a:p>
        </p:txBody>
      </p:sp>
      <p:sp>
        <p:nvSpPr>
          <p:cNvPr id="21" name="îşlïḍê"/>
          <p:cNvSpPr/>
          <p:nvPr/>
        </p:nvSpPr>
        <p:spPr>
          <a:xfrm>
            <a:off x="12240704" y="1370711"/>
            <a:ext cx="192000" cy="192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/>
              <a:ea typeface="微软雅黑"/>
              <a:sym typeface="Arial"/>
            </a:endParaRPr>
          </a:p>
        </p:txBody>
      </p:sp>
      <p:sp>
        <p:nvSpPr>
          <p:cNvPr id="22" name="ïSlíḍê"/>
          <p:cNvSpPr/>
          <p:nvPr/>
        </p:nvSpPr>
        <p:spPr>
          <a:xfrm>
            <a:off x="12240704" y="1599401"/>
            <a:ext cx="192000" cy="19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/>
              <a:ea typeface="微软雅黑"/>
              <a:sym typeface="Arial"/>
            </a:endParaRPr>
          </a:p>
        </p:txBody>
      </p:sp>
      <p:sp>
        <p:nvSpPr>
          <p:cNvPr id="23" name="ïsļîdê"/>
          <p:cNvSpPr/>
          <p:nvPr/>
        </p:nvSpPr>
        <p:spPr>
          <a:xfrm>
            <a:off x="12240704" y="1828092"/>
            <a:ext cx="192000" cy="19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/>
              <a:ea typeface="微软雅黑"/>
              <a:sym typeface="Arial"/>
            </a:endParaRPr>
          </a:p>
        </p:txBody>
      </p:sp>
      <p:sp>
        <p:nvSpPr>
          <p:cNvPr id="24" name="islïďê"/>
          <p:cNvSpPr/>
          <p:nvPr/>
        </p:nvSpPr>
        <p:spPr>
          <a:xfrm>
            <a:off x="12240704" y="2056781"/>
            <a:ext cx="192000" cy="19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6981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sz="quarter" idx="11" hasCustomPrompt="1"/>
          </p:nvPr>
        </p:nvSpPr>
        <p:spPr>
          <a:xfrm>
            <a:off x="383557" y="889720"/>
            <a:ext cx="11503643" cy="7680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单击此处添加副标题</a:t>
            </a:r>
          </a:p>
        </p:txBody>
      </p:sp>
      <p:sp>
        <p:nvSpPr>
          <p:cNvPr id="6" name="内容占位符 2"/>
          <p:cNvSpPr>
            <a:spLocks noGrp="1"/>
          </p:cNvSpPr>
          <p:nvPr>
            <p:ph sz="quarter" idx="13" hasCustomPrompt="1"/>
          </p:nvPr>
        </p:nvSpPr>
        <p:spPr>
          <a:xfrm>
            <a:off x="383557" y="222548"/>
            <a:ext cx="11503643" cy="7680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单击此处添加一级标题</a:t>
            </a:r>
          </a:p>
        </p:txBody>
      </p:sp>
    </p:spTree>
    <p:extLst>
      <p:ext uri="{BB962C8B-B14F-4D97-AF65-F5344CB8AC3E}">
        <p14:creationId xmlns:p14="http://schemas.microsoft.com/office/powerpoint/2010/main" val="172257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图文展示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ṧľîdê"/>
          <p:cNvSpPr/>
          <p:nvPr/>
        </p:nvSpPr>
        <p:spPr>
          <a:xfrm>
            <a:off x="2678529" y="4115965"/>
            <a:ext cx="2309495" cy="1844675"/>
          </a:xfrm>
          <a:prstGeom prst="rect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normAutofit/>
          </a:bodyPr>
          <a:lstStyle/>
          <a:p>
            <a:pPr algn="ctr" defTabSz="1218323"/>
            <a:endParaRPr lang="zh-CN" altLang="en-US" sz="2667" b="1" dirty="0">
              <a:solidFill>
                <a:schemeClr val="bg1"/>
              </a:solidFill>
            </a:endParaRPr>
          </a:p>
        </p:txBody>
      </p:sp>
      <p:sp>
        <p:nvSpPr>
          <p:cNvPr id="3" name="í$ļiďe"/>
          <p:cNvSpPr/>
          <p:nvPr/>
        </p:nvSpPr>
        <p:spPr>
          <a:xfrm>
            <a:off x="623392" y="844896"/>
            <a:ext cx="3470275" cy="2645409"/>
          </a:xfrm>
          <a:prstGeom prst="rect">
            <a:avLst/>
          </a:prstGeom>
          <a:pattFill prst="wdDnDi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normAutofit/>
          </a:bodyPr>
          <a:lstStyle/>
          <a:p>
            <a:pPr algn="ctr" defTabSz="1218323"/>
            <a:endParaRPr lang="zh-CN" altLang="en-US" sz="2667" b="1" dirty="0">
              <a:solidFill>
                <a:schemeClr val="bg1"/>
              </a:solidFill>
            </a:endParaRPr>
          </a:p>
        </p:txBody>
      </p:sp>
      <p:sp>
        <p:nvSpPr>
          <p:cNvPr id="4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1102784" y="1305904"/>
            <a:ext cx="3733800" cy="4504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067"/>
            </a:lvl1pPr>
          </a:lstStyle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83557" y="222548"/>
            <a:ext cx="11503643" cy="575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/>
            </a:lvl1pPr>
          </a:lstStyle>
          <a:p>
            <a:pPr lvl="0"/>
            <a:r>
              <a:rPr lang="zh-CN" altLang="en-US" dirty="0"/>
              <a:t>光庭图示模板</a:t>
            </a:r>
          </a:p>
        </p:txBody>
      </p:sp>
    </p:spTree>
    <p:extLst>
      <p:ext uri="{BB962C8B-B14F-4D97-AF65-F5344CB8AC3E}">
        <p14:creationId xmlns:p14="http://schemas.microsoft.com/office/powerpoint/2010/main" val="1522681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文展示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8"/>
          <p:cNvSpPr>
            <a:spLocks noGrp="1"/>
          </p:cNvSpPr>
          <p:nvPr>
            <p:ph type="pic" sz="quarter" idx="12"/>
          </p:nvPr>
        </p:nvSpPr>
        <p:spPr>
          <a:xfrm>
            <a:off x="669926" y="1465635"/>
            <a:ext cx="5234053" cy="4229181"/>
          </a:xfrm>
          <a:custGeom>
            <a:avLst/>
            <a:gdLst>
              <a:gd name="connsiteX0" fmla="*/ 0 w 3925540"/>
              <a:gd name="connsiteY0" fmla="*/ 0 h 3162980"/>
              <a:gd name="connsiteX1" fmla="*/ 3925540 w 3925540"/>
              <a:gd name="connsiteY1" fmla="*/ 0 h 3162980"/>
              <a:gd name="connsiteX2" fmla="*/ 3925540 w 3925540"/>
              <a:gd name="connsiteY2" fmla="*/ 3162980 h 3162980"/>
              <a:gd name="connsiteX3" fmla="*/ 0 w 3925540"/>
              <a:gd name="connsiteY3" fmla="*/ 3162980 h 3162980"/>
              <a:gd name="connsiteX4" fmla="*/ 0 w 3925540"/>
              <a:gd name="connsiteY4" fmla="*/ 0 h 3162980"/>
              <a:gd name="connsiteX0" fmla="*/ 0 w 3925540"/>
              <a:gd name="connsiteY0" fmla="*/ 8906 h 3171886"/>
              <a:gd name="connsiteX1" fmla="*/ 3203794 w 3925540"/>
              <a:gd name="connsiteY1" fmla="*/ 0 h 3171886"/>
              <a:gd name="connsiteX2" fmla="*/ 3925540 w 3925540"/>
              <a:gd name="connsiteY2" fmla="*/ 8906 h 3171886"/>
              <a:gd name="connsiteX3" fmla="*/ 3925540 w 3925540"/>
              <a:gd name="connsiteY3" fmla="*/ 3171886 h 3171886"/>
              <a:gd name="connsiteX4" fmla="*/ 0 w 3925540"/>
              <a:gd name="connsiteY4" fmla="*/ 3171886 h 3171886"/>
              <a:gd name="connsiteX5" fmla="*/ 0 w 3925540"/>
              <a:gd name="connsiteY5" fmla="*/ 8906 h 3171886"/>
              <a:gd name="connsiteX0" fmla="*/ 0 w 3925540"/>
              <a:gd name="connsiteY0" fmla="*/ 8906 h 3171886"/>
              <a:gd name="connsiteX1" fmla="*/ 3203794 w 3925540"/>
              <a:gd name="connsiteY1" fmla="*/ 0 h 3171886"/>
              <a:gd name="connsiteX2" fmla="*/ 3925540 w 3925540"/>
              <a:gd name="connsiteY2" fmla="*/ 8906 h 3171886"/>
              <a:gd name="connsiteX3" fmla="*/ 3923641 w 3925540"/>
              <a:gd name="connsiteY3" fmla="*/ 603114 h 3171886"/>
              <a:gd name="connsiteX4" fmla="*/ 3925540 w 3925540"/>
              <a:gd name="connsiteY4" fmla="*/ 3171886 h 3171886"/>
              <a:gd name="connsiteX5" fmla="*/ 0 w 3925540"/>
              <a:gd name="connsiteY5" fmla="*/ 3171886 h 3171886"/>
              <a:gd name="connsiteX6" fmla="*/ 0 w 3925540"/>
              <a:gd name="connsiteY6" fmla="*/ 8906 h 3171886"/>
              <a:gd name="connsiteX0" fmla="*/ 0 w 3925540"/>
              <a:gd name="connsiteY0" fmla="*/ 8906 h 3171886"/>
              <a:gd name="connsiteX1" fmla="*/ 3203794 w 3925540"/>
              <a:gd name="connsiteY1" fmla="*/ 0 h 3171886"/>
              <a:gd name="connsiteX2" fmla="*/ 3923641 w 3925540"/>
              <a:gd name="connsiteY2" fmla="*/ 603114 h 3171886"/>
              <a:gd name="connsiteX3" fmla="*/ 3925540 w 3925540"/>
              <a:gd name="connsiteY3" fmla="*/ 3171886 h 3171886"/>
              <a:gd name="connsiteX4" fmla="*/ 0 w 3925540"/>
              <a:gd name="connsiteY4" fmla="*/ 3171886 h 3171886"/>
              <a:gd name="connsiteX5" fmla="*/ 0 w 3925540"/>
              <a:gd name="connsiteY5" fmla="*/ 8906 h 317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5540" h="3171886">
                <a:moveTo>
                  <a:pt x="0" y="8906"/>
                </a:moveTo>
                <a:lnTo>
                  <a:pt x="3203794" y="0"/>
                </a:lnTo>
                <a:lnTo>
                  <a:pt x="3923641" y="603114"/>
                </a:lnTo>
                <a:lnTo>
                  <a:pt x="3925540" y="3171886"/>
                </a:lnTo>
                <a:lnTo>
                  <a:pt x="0" y="3171886"/>
                </a:lnTo>
                <a:lnTo>
                  <a:pt x="0" y="8906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bg1"/>
            </a:solidFill>
          </a:ln>
        </p:spPr>
        <p:txBody>
          <a:bodyPr/>
          <a:lstStyle>
            <a:lvl1pPr>
              <a:defRPr sz="1333"/>
            </a:lvl1pPr>
          </a:lstStyle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383557" y="222548"/>
            <a:ext cx="11503643" cy="575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3" b="1"/>
            </a:lvl1pPr>
          </a:lstStyle>
          <a:p>
            <a:pPr lvl="0"/>
            <a:r>
              <a:rPr lang="zh-CN" altLang="en-US" dirty="0"/>
              <a:t>光庭图示模板</a:t>
            </a:r>
          </a:p>
        </p:txBody>
      </p:sp>
    </p:spTree>
    <p:extLst>
      <p:ext uri="{BB962C8B-B14F-4D97-AF65-F5344CB8AC3E}">
        <p14:creationId xmlns:p14="http://schemas.microsoft.com/office/powerpoint/2010/main" val="269005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0206170" y="6433238"/>
            <a:ext cx="1536164" cy="318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8" name="TextBox 8"/>
          <p:cNvSpPr txBox="1"/>
          <p:nvPr/>
        </p:nvSpPr>
        <p:spPr>
          <a:xfrm>
            <a:off x="1244672" y="6445938"/>
            <a:ext cx="4032443" cy="318100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anchor="t" anchorCtr="0" compatLnSpc="1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zh-CN" altLang="en-US" sz="1267" dirty="0">
                <a:solidFill>
                  <a:srgbClr val="7F7F7F"/>
                </a:solidFill>
                <a:latin typeface="微软雅黑"/>
                <a:ea typeface="微软雅黑"/>
                <a:cs typeface="Tahoma" pitchFamily="34"/>
              </a:rPr>
              <a:t> 武汉光庭信息技术股份有限公司</a:t>
            </a:r>
            <a:endParaRPr lang="en-US" sz="1267" dirty="0">
              <a:solidFill>
                <a:srgbClr val="7F7F7F"/>
              </a:solidFill>
              <a:latin typeface="微软雅黑"/>
              <a:ea typeface="微软雅黑"/>
              <a:cs typeface="Tahoma" pitchFamily="34"/>
            </a:endParaRPr>
          </a:p>
        </p:txBody>
      </p:sp>
      <p:sp>
        <p:nvSpPr>
          <p:cNvPr id="13" name="灯片编号占位符 3"/>
          <p:cNvSpPr txBox="1"/>
          <p:nvPr/>
        </p:nvSpPr>
        <p:spPr>
          <a:xfrm>
            <a:off x="8469721" y="6466706"/>
            <a:ext cx="3386912" cy="182559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anchor="ctr" anchorCtr="0" compatLnSpc="1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83F4495-8486-46CC-9F7A-02FE8E5B5E3D}" type="slidenum">
              <a:rPr sz="1600" ker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‹#›</a:t>
            </a:fld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Frutiger Light Condensed" pitchFamily="34"/>
              <a:ea typeface="微软雅黑"/>
            </a:endParaRPr>
          </a:p>
        </p:txBody>
      </p:sp>
      <p:sp>
        <p:nvSpPr>
          <p:cNvPr id="14" name="灯片编号占位符 3"/>
          <p:cNvSpPr txBox="1"/>
          <p:nvPr/>
        </p:nvSpPr>
        <p:spPr>
          <a:xfrm>
            <a:off x="9795212" y="6410921"/>
            <a:ext cx="2201129" cy="28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anchor="ctr" anchorCtr="1" compatLnSpc="1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7F7F7F"/>
                </a:solidFill>
                <a:latin typeface="+mn-lt"/>
                <a:ea typeface="微软雅黑" panose="020B0503020204020204" pitchFamily="34" charset="-122"/>
              </a:rPr>
              <a:t>Confidential</a:t>
            </a:r>
          </a:p>
        </p:txBody>
      </p:sp>
      <p:pic>
        <p:nvPicPr>
          <p:cNvPr id="10" name="Picture 4" descr="F:\以前的E盘\公司小元素\未标题-1-01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342400" y="6458368"/>
            <a:ext cx="1044229" cy="2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连接符 19"/>
          <p:cNvCxnSpPr/>
          <p:nvPr/>
        </p:nvCxnSpPr>
        <p:spPr>
          <a:xfrm>
            <a:off x="431371" y="6322020"/>
            <a:ext cx="1123324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87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5" r:id="rId13"/>
  </p:sldLayoutIdLst>
  <p:txStyles>
    <p:titleStyle>
      <a:lvl1pPr algn="l" defTabSz="970946" rtl="0" eaLnBrk="1" latinLnBrk="0" hangingPunct="1">
        <a:lnSpc>
          <a:spcPct val="90000"/>
        </a:lnSpc>
        <a:spcBef>
          <a:spcPct val="0"/>
        </a:spcBef>
        <a:buNone/>
        <a:defRPr sz="4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2737" indent="-242737" algn="l" defTabSz="970946" rtl="0" eaLnBrk="1" latinLnBrk="0" hangingPunct="1">
        <a:lnSpc>
          <a:spcPct val="90000"/>
        </a:lnSpc>
        <a:spcBef>
          <a:spcPts val="1061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1pPr>
      <a:lvl2pPr marL="728210" indent="-242737" algn="l" defTabSz="970946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2pPr>
      <a:lvl3pPr marL="1213683" indent="-242737" algn="l" defTabSz="970946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699156" indent="-242737" algn="l" defTabSz="970946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184629" indent="-242737" algn="l" defTabSz="970946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670103" indent="-242737" algn="l" defTabSz="970946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3155577" indent="-242737" algn="l" defTabSz="970946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641050" indent="-242737" algn="l" defTabSz="970946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4126524" indent="-242737" algn="l" defTabSz="970946" rtl="0" eaLnBrk="1" latinLnBrk="0" hangingPunct="1">
        <a:lnSpc>
          <a:spcPct val="90000"/>
        </a:lnSpc>
        <a:spcBef>
          <a:spcPts val="531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709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85473" algn="l" defTabSz="9709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70946" algn="l" defTabSz="9709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56420" algn="l" defTabSz="9709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941893" algn="l" defTabSz="9709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427366" algn="l" defTabSz="9709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12839" algn="l" defTabSz="9709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398314" algn="l" defTabSz="9709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3787" algn="l" defTabSz="9709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4">
          <p15:clr>
            <a:srgbClr val="F26B43"/>
          </p15:clr>
        </p15:guide>
        <p15:guide id="2" pos="5616">
          <p15:clr>
            <a:srgbClr val="F26B43"/>
          </p15:clr>
        </p15:guide>
        <p15:guide id="3" orient="horz" pos="320">
          <p15:clr>
            <a:srgbClr val="F26B43"/>
          </p15:clr>
        </p15:guide>
        <p15:guide id="4" orient="horz" pos="352">
          <p15:clr>
            <a:srgbClr val="F26B43"/>
          </p15:clr>
        </p15:guide>
        <p15:guide id="5" orient="horz" pos="3072">
          <p15:clr>
            <a:srgbClr val="F26B43"/>
          </p15:clr>
        </p15:guide>
        <p15:guide id="6" orient="horz" pos="30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88CFA-EEF6-4055-8607-4D11662F4AD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2021/3/11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003E2-E273-4B62-9670-4C5FD70E69A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9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cn/snowball/tool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mailto:&#28857;&#20987;&#25511;&#21046;&#21488;&#19978;&#30340;snowball-shipping-cn@aws.sinnet.com.cn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283"/>
          <p:cNvSpPr txBox="1"/>
          <p:nvPr/>
        </p:nvSpPr>
        <p:spPr>
          <a:xfrm>
            <a:off x="5583303" y="3605632"/>
            <a:ext cx="10887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867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Meiryo" pitchFamily="34" charset="-128"/>
              </a:rPr>
              <a:t>2021.03</a:t>
            </a:r>
            <a:endParaRPr lang="zh-CN" altLang="en-US" sz="1867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cs typeface="Meiryo" pitchFamily="34" charset="-128"/>
            </a:endParaRPr>
          </a:p>
        </p:txBody>
      </p:sp>
      <p:sp>
        <p:nvSpPr>
          <p:cNvPr id="5" name="文本框 283"/>
          <p:cNvSpPr txBox="1"/>
          <p:nvPr/>
        </p:nvSpPr>
        <p:spPr>
          <a:xfrm>
            <a:off x="1050081" y="2636137"/>
            <a:ext cx="5929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5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亚马</a:t>
            </a:r>
            <a:r>
              <a:rPr lang="zh-CN" altLang="en-US" sz="5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逊云作业介绍</a:t>
            </a:r>
            <a:endParaRPr lang="zh-CN" altLang="en-US" sz="5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508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1592828"/>
            <a:ext cx="9498625" cy="454123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9099" y="584775"/>
            <a:ext cx="1127263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进入存储桶，可在里面创建文件夹结构；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上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传数据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441" y="0"/>
            <a:ext cx="6606104" cy="5847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/>
              <a:t>二、 </a:t>
            </a:r>
            <a:r>
              <a:rPr lang="en-US" altLang="zh-CN" dirty="0"/>
              <a:t>AWS </a:t>
            </a:r>
            <a:r>
              <a:rPr lang="en-US" altLang="zh-CN" dirty="0" smtClean="0"/>
              <a:t>S3-</a:t>
            </a:r>
            <a:r>
              <a:rPr lang="zh-CN" altLang="en-US" dirty="0" smtClean="0"/>
              <a:t>存储桶操作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00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63969"/>
            <a:ext cx="9525000" cy="4524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683" y="2095501"/>
            <a:ext cx="6796617" cy="24187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6400" y="225141"/>
            <a:ext cx="10436994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创建文件夹；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通过属性，查看复制当前的数据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URL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，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S3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后第一级结构固定为存储桶名；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7441" y="0"/>
            <a:ext cx="6606104" cy="5847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二、 </a:t>
            </a:r>
            <a:r>
              <a:rPr lang="en-US" altLang="zh-CN" dirty="0">
                <a:latin typeface="+mj-ea"/>
                <a:ea typeface="+mj-ea"/>
              </a:rPr>
              <a:t>AWS </a:t>
            </a:r>
            <a:r>
              <a:rPr lang="en-US" altLang="zh-CN" dirty="0" smtClean="0">
                <a:latin typeface="+mj-ea"/>
                <a:ea typeface="+mj-ea"/>
              </a:rPr>
              <a:t>S3-</a:t>
            </a:r>
            <a:r>
              <a:rPr lang="zh-CN" altLang="en-US" dirty="0" smtClean="0">
                <a:latin typeface="+mj-ea"/>
                <a:ea typeface="+mj-ea"/>
              </a:rPr>
              <a:t>创建文件夹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268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75" y="1542125"/>
            <a:ext cx="9499925" cy="45678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1175" y="254000"/>
            <a:ext cx="11272637" cy="8744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083041"/>
              </a:solidFill>
              <a:latin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1174" y="578802"/>
            <a:ext cx="1127263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添加要上传的文件或者文件夹；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</a:rPr>
              <a:t>在此网页端无法上传大容量的文件（超过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</a:rPr>
              <a:t>1MB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</a:rPr>
              <a:t>上传失败）；</a:t>
            </a:r>
            <a:endParaRPr lang="zh-CN" altLang="en-US" dirty="0">
              <a:solidFill>
                <a:srgbClr val="083041"/>
              </a:solidFill>
              <a:latin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7441" y="0"/>
            <a:ext cx="6606104" cy="5847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二、 </a:t>
            </a:r>
            <a:r>
              <a:rPr lang="en-US" altLang="zh-CN" dirty="0">
                <a:latin typeface="+mj-ea"/>
                <a:ea typeface="+mj-ea"/>
              </a:rPr>
              <a:t>AWS </a:t>
            </a:r>
            <a:r>
              <a:rPr lang="en-US" altLang="zh-CN" dirty="0" smtClean="0">
                <a:latin typeface="+mj-ea"/>
                <a:ea typeface="+mj-ea"/>
              </a:rPr>
              <a:t>S3-</a:t>
            </a:r>
            <a:r>
              <a:rPr lang="zh-CN" altLang="en-US" dirty="0" smtClean="0">
                <a:latin typeface="+mj-ea"/>
                <a:ea typeface="+mj-ea"/>
              </a:rPr>
              <a:t>网页端上传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70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71175" y="147571"/>
            <a:ext cx="11272637" cy="8744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083041"/>
              </a:solidFill>
              <a:latin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7475" y="829366"/>
            <a:ext cx="1127263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FTP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传输，有简单的操作界面，支持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 S3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和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WebDAV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浏览及文件的传输；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传输速度稳定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10MB/S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，波动低谷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3MB/S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68" y="1801678"/>
            <a:ext cx="7246732" cy="4445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37441" y="0"/>
            <a:ext cx="6606104" cy="5847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</a:t>
            </a:r>
            <a:r>
              <a:rPr lang="en-US" altLang="zh-CN" dirty="0" err="1" smtClean="0">
                <a:latin typeface="+mj-ea"/>
                <a:ea typeface="+mj-ea"/>
              </a:rPr>
              <a:t>Cyberduck</a:t>
            </a:r>
            <a:r>
              <a:rPr lang="zh-CN" altLang="en-US" dirty="0" smtClean="0">
                <a:latin typeface="+mj-ea"/>
                <a:ea typeface="+mj-ea"/>
              </a:rPr>
              <a:t>上传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948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7675" y="710756"/>
            <a:ext cx="1127263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新建连接</a:t>
            </a:r>
            <a:r>
              <a:rPr lang="en-US" altLang="zh-CN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-</a:t>
            </a:r>
            <a:r>
              <a:rPr lang="zh-CN" altLang="en-US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选择</a:t>
            </a:r>
            <a:r>
              <a:rPr lang="en-US" altLang="zh-CN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’Amazon S3’-</a:t>
            </a:r>
            <a:r>
              <a:rPr lang="zh-CN" altLang="en-US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输入</a:t>
            </a:r>
            <a:r>
              <a:rPr lang="zh-CN" altLang="en-US" sz="1600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账户</a:t>
            </a:r>
            <a:r>
              <a:rPr lang="zh-CN" altLang="en-US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密钥</a:t>
            </a:r>
            <a:r>
              <a:rPr lang="en-US" altLang="zh-CN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ID</a:t>
            </a:r>
            <a:r>
              <a:rPr lang="zh-CN" altLang="en-US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和密钥，连接；</a:t>
            </a:r>
            <a:endParaRPr lang="en-US" altLang="zh-CN" sz="1600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服务器地址默认为‘</a:t>
            </a:r>
            <a:r>
              <a:rPr lang="en-US" altLang="zh-CN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s3.amazonaws.com.cn</a:t>
            </a:r>
            <a:r>
              <a:rPr lang="zh-CN" altLang="en-US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’，需加上</a:t>
            </a:r>
            <a:r>
              <a:rPr lang="en-US" altLang="zh-CN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S3</a:t>
            </a:r>
            <a:r>
              <a:rPr lang="zh-CN" altLang="en-US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存储桶的区域，如‘</a:t>
            </a:r>
            <a:r>
              <a:rPr lang="en-US" altLang="zh-CN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cn-northwest-1</a:t>
            </a:r>
            <a:r>
              <a:rPr lang="zh-CN" altLang="en-US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’，不然会连接不上；</a:t>
            </a:r>
            <a:endParaRPr lang="en-US" altLang="zh-CN" sz="1600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46" y="1693984"/>
            <a:ext cx="6985654" cy="42988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7440" y="0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</a:t>
            </a:r>
            <a:r>
              <a:rPr lang="en-US" altLang="zh-CN" dirty="0" err="1" smtClean="0">
                <a:latin typeface="+mj-ea"/>
                <a:ea typeface="+mj-ea"/>
              </a:rPr>
              <a:t>Cyberduck</a:t>
            </a:r>
            <a:r>
              <a:rPr lang="zh-CN" altLang="en-US" dirty="0">
                <a:latin typeface="+mj-ea"/>
                <a:ea typeface="+mj-ea"/>
              </a:rPr>
              <a:t>上传</a:t>
            </a:r>
          </a:p>
        </p:txBody>
      </p:sp>
    </p:spTree>
    <p:extLst>
      <p:ext uri="{BB962C8B-B14F-4D97-AF65-F5344CB8AC3E}">
        <p14:creationId xmlns:p14="http://schemas.microsoft.com/office/powerpoint/2010/main" val="6014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82275" y="889000"/>
            <a:ext cx="1127263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连接后的界面会显示所有存储桶和桶里的文件，可直接进行文件操作，类比本地电脑操作；</a:t>
            </a:r>
            <a:endParaRPr lang="en-US" altLang="zh-CN" sz="16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选择要上传的存储桶或目标文件夹，点击上传，选择本地</a:t>
            </a:r>
            <a:r>
              <a:rPr lang="zh-CN" altLang="en-US" sz="1600" dirty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待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传的数据；</a:t>
            </a:r>
            <a:endParaRPr lang="en-US" altLang="zh-CN" sz="16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上传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数据量大，建议分批量传输，可避免传输速度降低；</a:t>
            </a:r>
            <a:endParaRPr lang="en-US" altLang="zh-CN" sz="16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92" y="2122461"/>
            <a:ext cx="6732955" cy="402152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7440" y="0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</a:t>
            </a:r>
            <a:r>
              <a:rPr lang="en-US" altLang="zh-CN" dirty="0" err="1" smtClean="0">
                <a:latin typeface="+mj-ea"/>
                <a:ea typeface="+mj-ea"/>
              </a:rPr>
              <a:t>Cyberduck</a:t>
            </a:r>
            <a:r>
              <a:rPr lang="zh-CN" altLang="en-US" dirty="0">
                <a:latin typeface="+mj-ea"/>
                <a:ea typeface="+mj-ea"/>
              </a:rPr>
              <a:t>上传</a:t>
            </a:r>
          </a:p>
        </p:txBody>
      </p:sp>
    </p:spTree>
    <p:extLst>
      <p:ext uri="{BB962C8B-B14F-4D97-AF65-F5344CB8AC3E}">
        <p14:creationId xmlns:p14="http://schemas.microsoft.com/office/powerpoint/2010/main" val="420805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58" y="1606184"/>
            <a:ext cx="8180671" cy="46016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5842" y="717184"/>
            <a:ext cx="1127263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登录后选择确定 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宁夏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 区域；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选择 服务 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 Snowball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，点击进入下单状态；</a:t>
            </a:r>
            <a:endParaRPr lang="zh-CN" altLang="en-US" sz="1600" dirty="0" smtClean="0">
              <a:solidFill>
                <a:srgbClr val="08304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69128" y="1934678"/>
            <a:ext cx="413887" cy="4235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42610" y="1934678"/>
            <a:ext cx="413887" cy="4235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573029" y="3407344"/>
            <a:ext cx="558265" cy="2502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15842" y="-110775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 smtClean="0">
                <a:latin typeface="+mj-ea"/>
                <a:ea typeface="+mj-ea"/>
              </a:rPr>
              <a:t>下单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271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3075" y="718636"/>
            <a:ext cx="11272637" cy="45890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ea typeface="+mj-ea"/>
              </a:rPr>
              <a:t>进入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ea typeface="+mj-ea"/>
              </a:rPr>
              <a:t>Snowball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ea typeface="+mj-ea"/>
              </a:rPr>
              <a:t>控制面板后，选择 </a:t>
            </a:r>
            <a:r>
              <a:rPr lang="zh-CN" altLang="en-US" b="1" dirty="0" smtClean="0">
                <a:solidFill>
                  <a:srgbClr val="083041"/>
                </a:solidFill>
                <a:latin typeface="+mj-ea"/>
                <a:ea typeface="+mj-ea"/>
              </a:rPr>
              <a:t>创建作业</a:t>
            </a:r>
            <a:endParaRPr lang="en-US" altLang="zh-CN" b="1" dirty="0" smtClean="0">
              <a:solidFill>
                <a:srgbClr val="08304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5" y="1342188"/>
            <a:ext cx="8461676" cy="47596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75" y="3322136"/>
            <a:ext cx="745423" cy="2983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5842" y="-110775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 smtClean="0">
                <a:latin typeface="+mj-ea"/>
                <a:ea typeface="+mj-ea"/>
              </a:rPr>
              <a:t>下单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571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72" y="1972418"/>
            <a:ext cx="7313454" cy="41138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5275" y="633590"/>
            <a:ext cx="11272637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进入下单第一步，选择目的地 </a:t>
            </a:r>
            <a:r>
              <a:rPr lang="zh-CN" altLang="en-US" b="1" dirty="0" smtClean="0">
                <a:solidFill>
                  <a:srgbClr val="083041"/>
                </a:solidFill>
                <a:latin typeface="+mn-ea"/>
              </a:rPr>
              <a:t>中国；</a:t>
            </a:r>
            <a:endParaRPr lang="en-US" altLang="zh-CN" b="1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选择作业类型，</a:t>
            </a:r>
            <a:r>
              <a:rPr lang="zh-CN" altLang="en-US" b="1" dirty="0" smtClean="0">
                <a:solidFill>
                  <a:srgbClr val="083041"/>
                </a:solidFill>
                <a:latin typeface="+mn-ea"/>
              </a:rPr>
              <a:t>导入到</a:t>
            </a:r>
            <a:r>
              <a:rPr lang="en-US" altLang="zh-CN" b="1" dirty="0" smtClean="0">
                <a:solidFill>
                  <a:srgbClr val="083041"/>
                </a:solidFill>
                <a:latin typeface="+mn-ea"/>
              </a:rPr>
              <a:t>Amazon S3</a:t>
            </a:r>
            <a:r>
              <a:rPr lang="zh-CN" altLang="en-US" b="1" dirty="0" smtClean="0">
                <a:solidFill>
                  <a:srgbClr val="083041"/>
                </a:solidFill>
                <a:latin typeface="+mn-ea"/>
              </a:rPr>
              <a:t>；</a:t>
            </a:r>
            <a:endParaRPr lang="en-US" altLang="zh-CN" b="1" dirty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下一步；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49761" y="3138650"/>
            <a:ext cx="2526098" cy="4235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57661" y="4044447"/>
            <a:ext cx="2526098" cy="6308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5842" y="-110775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 smtClean="0">
                <a:latin typeface="+mj-ea"/>
                <a:ea typeface="+mj-ea"/>
              </a:rPr>
              <a:t>下单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694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670134"/>
            <a:ext cx="7785233" cy="437919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8721" y="664770"/>
            <a:ext cx="1127263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填写送货地址，根据情况选择填写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3041"/>
                </a:solidFill>
                <a:latin typeface="+mn-ea"/>
              </a:rPr>
              <a:t>下一步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96033" y="3094791"/>
            <a:ext cx="5384802" cy="7892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96033" y="4580482"/>
            <a:ext cx="1919707" cy="2574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5042" y="-110775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 smtClean="0">
                <a:latin typeface="+mj-ea"/>
                <a:ea typeface="+mj-ea"/>
              </a:rPr>
              <a:t>下单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78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4044457" y="683694"/>
            <a:ext cx="0" cy="509832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í$ḷïḋê"/>
          <p:cNvSpPr/>
          <p:nvPr/>
        </p:nvSpPr>
        <p:spPr bwMode="auto">
          <a:xfrm>
            <a:off x="3972451" y="1062872"/>
            <a:ext cx="144016" cy="144016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sz="2400"/>
          </a:p>
        </p:txBody>
      </p:sp>
      <p:sp>
        <p:nvSpPr>
          <p:cNvPr id="14" name="ïṣ1ïḋé"/>
          <p:cNvSpPr/>
          <p:nvPr/>
        </p:nvSpPr>
        <p:spPr bwMode="auto">
          <a:xfrm>
            <a:off x="3972449" y="1993622"/>
            <a:ext cx="144016" cy="144016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E04048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sz="2400">
              <a:latin typeface="April"/>
            </a:endParaRPr>
          </a:p>
        </p:txBody>
      </p:sp>
      <p:sp>
        <p:nvSpPr>
          <p:cNvPr id="15" name="îšḷiḍe"/>
          <p:cNvSpPr/>
          <p:nvPr/>
        </p:nvSpPr>
        <p:spPr bwMode="auto">
          <a:xfrm>
            <a:off x="3972449" y="2924374"/>
            <a:ext cx="144016" cy="144016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sz="2400">
              <a:latin typeface="April"/>
            </a:endParaRPr>
          </a:p>
        </p:txBody>
      </p:sp>
      <p:sp>
        <p:nvSpPr>
          <p:cNvPr id="16" name="ïṡļiḓê"/>
          <p:cNvSpPr/>
          <p:nvPr/>
        </p:nvSpPr>
        <p:spPr bwMode="auto">
          <a:xfrm>
            <a:off x="3972449" y="3855125"/>
            <a:ext cx="144016" cy="144016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E04048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sz="2400">
              <a:latin typeface="April"/>
            </a:endParaRPr>
          </a:p>
        </p:txBody>
      </p:sp>
      <p:sp>
        <p:nvSpPr>
          <p:cNvPr id="17" name="îş1íḋè"/>
          <p:cNvSpPr/>
          <p:nvPr/>
        </p:nvSpPr>
        <p:spPr bwMode="auto">
          <a:xfrm>
            <a:off x="3972451" y="4785877"/>
            <a:ext cx="144016" cy="144016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sz="2400">
              <a:latin typeface="April"/>
            </a:endParaRPr>
          </a:p>
        </p:txBody>
      </p:sp>
      <p:sp>
        <p:nvSpPr>
          <p:cNvPr id="18" name="í$ḻiḋê"/>
          <p:cNvSpPr/>
          <p:nvPr/>
        </p:nvSpPr>
        <p:spPr bwMode="auto">
          <a:xfrm rot="2691234">
            <a:off x="3123751" y="836942"/>
            <a:ext cx="595872" cy="595872"/>
          </a:xfrm>
          <a:prstGeom prst="teardrop">
            <a:avLst/>
          </a:prstGeom>
          <a:solidFill>
            <a:srgbClr val="2DA2BF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îṧḷíḑè"/>
          <p:cNvSpPr/>
          <p:nvPr/>
        </p:nvSpPr>
        <p:spPr bwMode="auto">
          <a:xfrm>
            <a:off x="2884522" y="847818"/>
            <a:ext cx="1103324" cy="574124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01</a:t>
            </a:r>
          </a:p>
        </p:txBody>
      </p:sp>
      <p:sp>
        <p:nvSpPr>
          <p:cNvPr id="20" name="îṥľïḑè"/>
          <p:cNvSpPr/>
          <p:nvPr/>
        </p:nvSpPr>
        <p:spPr bwMode="auto">
          <a:xfrm rot="2691234">
            <a:off x="3123753" y="1767694"/>
            <a:ext cx="595872" cy="595872"/>
          </a:xfrm>
          <a:prstGeom prst="teardrop">
            <a:avLst/>
          </a:prstGeom>
          <a:solidFill>
            <a:srgbClr val="DA1F2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solidFill>
                <a:prstClr val="white"/>
              </a:solidFill>
            </a:endParaRPr>
          </a:p>
        </p:txBody>
      </p:sp>
      <p:sp>
        <p:nvSpPr>
          <p:cNvPr id="21" name="işlïḓê"/>
          <p:cNvSpPr/>
          <p:nvPr/>
        </p:nvSpPr>
        <p:spPr bwMode="auto">
          <a:xfrm>
            <a:off x="2956019" y="1778570"/>
            <a:ext cx="977984" cy="574124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24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02</a:t>
            </a:r>
          </a:p>
        </p:txBody>
      </p:sp>
      <p:sp>
        <p:nvSpPr>
          <p:cNvPr id="22" name="îsľïḋè"/>
          <p:cNvSpPr/>
          <p:nvPr/>
        </p:nvSpPr>
        <p:spPr bwMode="auto">
          <a:xfrm rot="2691234">
            <a:off x="3123749" y="2698446"/>
            <a:ext cx="595872" cy="595872"/>
          </a:xfrm>
          <a:prstGeom prst="teardrop">
            <a:avLst/>
          </a:prstGeom>
          <a:solidFill>
            <a:srgbClr val="2DA2BF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3" name="ïṡľîḑê"/>
          <p:cNvSpPr/>
          <p:nvPr/>
        </p:nvSpPr>
        <p:spPr bwMode="auto">
          <a:xfrm>
            <a:off x="3125689" y="2709322"/>
            <a:ext cx="574124" cy="574124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Autofit/>
          </a:bodyPr>
          <a:lstStyle/>
          <a:p>
            <a:pPr algn="ctr"/>
            <a:r>
              <a:rPr lang="en-US" altLang="zh-CN" sz="24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03</a:t>
            </a:r>
          </a:p>
        </p:txBody>
      </p:sp>
      <p:sp>
        <p:nvSpPr>
          <p:cNvPr id="24" name="îṣḷïḍé"/>
          <p:cNvSpPr/>
          <p:nvPr/>
        </p:nvSpPr>
        <p:spPr bwMode="auto">
          <a:xfrm rot="2691234">
            <a:off x="3123749" y="3629200"/>
            <a:ext cx="595872" cy="595872"/>
          </a:xfrm>
          <a:prstGeom prst="teardrop">
            <a:avLst/>
          </a:prstGeom>
          <a:solidFill>
            <a:srgbClr val="DA1F2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400">
              <a:solidFill>
                <a:prstClr val="white"/>
              </a:solidFill>
            </a:endParaRPr>
          </a:p>
        </p:txBody>
      </p:sp>
      <p:sp>
        <p:nvSpPr>
          <p:cNvPr id="25" name="íṥḷíḍe"/>
          <p:cNvSpPr/>
          <p:nvPr/>
        </p:nvSpPr>
        <p:spPr bwMode="auto">
          <a:xfrm>
            <a:off x="3125689" y="3640075"/>
            <a:ext cx="574124" cy="574124"/>
          </a:xfrm>
          <a:prstGeom prst="ellipse">
            <a:avLst/>
          </a:prstGeom>
          <a:noFill/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Autofit/>
          </a:bodyPr>
          <a:lstStyle/>
          <a:p>
            <a:pPr algn="ctr"/>
            <a:r>
              <a:rPr lang="en-US" altLang="zh-CN" sz="24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04</a:t>
            </a:r>
          </a:p>
        </p:txBody>
      </p:sp>
      <p:sp>
        <p:nvSpPr>
          <p:cNvPr id="26" name="íṥľïḍè"/>
          <p:cNvSpPr/>
          <p:nvPr/>
        </p:nvSpPr>
        <p:spPr bwMode="auto">
          <a:xfrm rot="2691234">
            <a:off x="3123751" y="4559952"/>
            <a:ext cx="595872" cy="595872"/>
          </a:xfrm>
          <a:prstGeom prst="teardrop">
            <a:avLst/>
          </a:prstGeom>
          <a:solidFill>
            <a:srgbClr val="2DA2BF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7" name="iṥļiḑe"/>
          <p:cNvSpPr/>
          <p:nvPr/>
        </p:nvSpPr>
        <p:spPr bwMode="auto">
          <a:xfrm>
            <a:off x="3125690" y="4570826"/>
            <a:ext cx="574124" cy="574124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Autofit/>
          </a:bodyPr>
          <a:lstStyle/>
          <a:p>
            <a:pPr algn="ctr"/>
            <a:r>
              <a:rPr lang="en-US" altLang="zh-CN" sz="2400" kern="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05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4461872" y="1590604"/>
            <a:ext cx="523398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461872" y="2517706"/>
            <a:ext cx="523398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461872" y="3444807"/>
            <a:ext cx="523398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461872" y="4371908"/>
            <a:ext cx="523398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6"/>
          <p:cNvSpPr/>
          <p:nvPr/>
        </p:nvSpPr>
        <p:spPr>
          <a:xfrm>
            <a:off x="129941" y="126744"/>
            <a:ext cx="2999912" cy="480053"/>
          </a:xfrm>
          <a:custGeom>
            <a:avLst/>
            <a:gdLst>
              <a:gd name="connsiteX0" fmla="*/ 0 w 2123728"/>
              <a:gd name="connsiteY0" fmla="*/ 0 h 360040"/>
              <a:gd name="connsiteX1" fmla="*/ 2123728 w 2123728"/>
              <a:gd name="connsiteY1" fmla="*/ 0 h 360040"/>
              <a:gd name="connsiteX2" fmla="*/ 2123728 w 2123728"/>
              <a:gd name="connsiteY2" fmla="*/ 360040 h 360040"/>
              <a:gd name="connsiteX3" fmla="*/ 0 w 2123728"/>
              <a:gd name="connsiteY3" fmla="*/ 360040 h 360040"/>
              <a:gd name="connsiteX4" fmla="*/ 0 w 2123728"/>
              <a:gd name="connsiteY4" fmla="*/ 0 h 360040"/>
              <a:gd name="connsiteX0-1" fmla="*/ 0 w 2249934"/>
              <a:gd name="connsiteY0-2" fmla="*/ 0 h 360040"/>
              <a:gd name="connsiteX1-3" fmla="*/ 2249934 w 2249934"/>
              <a:gd name="connsiteY1-4" fmla="*/ 0 h 360040"/>
              <a:gd name="connsiteX2-5" fmla="*/ 2123728 w 2249934"/>
              <a:gd name="connsiteY2-6" fmla="*/ 360040 h 360040"/>
              <a:gd name="connsiteX3-7" fmla="*/ 0 w 2249934"/>
              <a:gd name="connsiteY3-8" fmla="*/ 360040 h 360040"/>
              <a:gd name="connsiteX4-9" fmla="*/ 0 w 2249934"/>
              <a:gd name="connsiteY4-10" fmla="*/ 0 h 3600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49934" h="360040">
                <a:moveTo>
                  <a:pt x="0" y="0"/>
                </a:moveTo>
                <a:lnTo>
                  <a:pt x="2249934" y="0"/>
                </a:lnTo>
                <a:lnTo>
                  <a:pt x="2123728" y="360040"/>
                </a:lnTo>
                <a:lnTo>
                  <a:pt x="0" y="360040"/>
                </a:lnTo>
                <a:lnTo>
                  <a:pt x="0" y="0"/>
                </a:lnTo>
                <a:close/>
              </a:path>
            </a:pathLst>
          </a:custGeom>
          <a:solidFill>
            <a:srgbClr val="2DA2BF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2400" kern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3" name="îṣļíḋê"/>
          <p:cNvSpPr txBox="1"/>
          <p:nvPr/>
        </p:nvSpPr>
        <p:spPr>
          <a:xfrm>
            <a:off x="239350" y="233481"/>
            <a:ext cx="2754301" cy="32299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en-US" altLang="zh-CN" sz="3200" b="1" dirty="0">
                <a:latin typeface="微软雅黑" panose="020B0503020204020204" charset="-122"/>
              </a:rPr>
              <a:t>CONTENTS</a:t>
            </a:r>
          </a:p>
        </p:txBody>
      </p:sp>
      <p:sp>
        <p:nvSpPr>
          <p:cNvPr id="34" name="矩形 33"/>
          <p:cNvSpPr/>
          <p:nvPr/>
        </p:nvSpPr>
        <p:spPr>
          <a:xfrm>
            <a:off x="4317889" y="852099"/>
            <a:ext cx="6096000" cy="4205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一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、</a:t>
            </a:r>
            <a:r>
              <a:rPr lang="en-US" altLang="zh-CN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AWS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数据上云简介</a:t>
            </a:r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hmer UI" panose="020B0502040204020203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317889" y="1778570"/>
            <a:ext cx="6096000" cy="4205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二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、</a:t>
            </a:r>
            <a:r>
              <a:rPr lang="en-US" altLang="zh-CN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  <a:sym typeface="+mn-ea"/>
              </a:rPr>
              <a:t>AWS S3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  <a:sym typeface="+mn-ea"/>
              </a:rPr>
              <a:t>介绍</a:t>
            </a:r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hmer UI" panose="020B0502040204020203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317889" y="2705040"/>
            <a:ext cx="6096000" cy="4205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三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、</a:t>
            </a:r>
            <a:r>
              <a:rPr lang="en-US" altLang="zh-CN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S3 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  <a:sym typeface="+mn-lt"/>
              </a:rPr>
              <a:t>数据传输方式</a:t>
            </a:r>
            <a:endParaRPr lang="en-US" altLang="zh-CN" sz="21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hmer UI" panose="020B0502040204020203" pitchFamily="34" charset="0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17889" y="3631511"/>
            <a:ext cx="6096000" cy="4205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四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、</a:t>
            </a:r>
            <a:r>
              <a:rPr lang="en-US" altLang="zh-CN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AWS CLI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介绍</a:t>
            </a:r>
            <a:endParaRPr lang="en-US" altLang="zh-CN" sz="21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hmer UI" panose="020B0502040204020203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317889" y="4557984"/>
            <a:ext cx="6096000" cy="4205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五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、</a:t>
            </a:r>
            <a:r>
              <a:rPr lang="en-US" altLang="zh-CN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AWS EC2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数据同步</a:t>
            </a:r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hmer UI" panose="020B0502040204020203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4461872" y="5190012"/>
            <a:ext cx="5233985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4333286" y="5571741"/>
            <a:ext cx="6096000" cy="4205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六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、</a:t>
            </a:r>
            <a:r>
              <a:rPr lang="zh-CN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上</a:t>
            </a:r>
            <a:r>
              <a:rPr lang="zh-CN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Khmer UI" panose="020B0502040204020203" pitchFamily="34" charset="0"/>
              </a:rPr>
              <a:t>云流程工具化</a:t>
            </a:r>
            <a:endParaRPr lang="zh-CN" altLang="en-US" sz="2133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Khmer UI" panose="020B0502040204020203" pitchFamily="34" charset="0"/>
            </a:endParaRPr>
          </a:p>
        </p:txBody>
      </p:sp>
      <p:sp>
        <p:nvSpPr>
          <p:cNvPr id="41" name="îş1íḋè"/>
          <p:cNvSpPr/>
          <p:nvPr/>
        </p:nvSpPr>
        <p:spPr bwMode="auto">
          <a:xfrm>
            <a:off x="3987846" y="5767649"/>
            <a:ext cx="144016" cy="144016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sz="2400">
              <a:latin typeface="April"/>
            </a:endParaRPr>
          </a:p>
        </p:txBody>
      </p:sp>
      <p:sp>
        <p:nvSpPr>
          <p:cNvPr id="42" name="íṥľïḍè"/>
          <p:cNvSpPr/>
          <p:nvPr/>
        </p:nvSpPr>
        <p:spPr bwMode="auto">
          <a:xfrm rot="2691234">
            <a:off x="3176788" y="5454282"/>
            <a:ext cx="595872" cy="595872"/>
          </a:xfrm>
          <a:prstGeom prst="teardrop">
            <a:avLst/>
          </a:prstGeom>
          <a:solidFill>
            <a:srgbClr val="C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sz="2400" ker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43" name="iṥļiḑe"/>
          <p:cNvSpPr/>
          <p:nvPr/>
        </p:nvSpPr>
        <p:spPr bwMode="auto">
          <a:xfrm>
            <a:off x="3178727" y="5465156"/>
            <a:ext cx="574124" cy="574124"/>
          </a:xfrm>
          <a:prstGeom prst="ellipse">
            <a:avLst/>
          </a:prstGeom>
          <a:solidFill>
            <a:schemeClr val="bg1">
              <a:alpha val="0"/>
            </a:schemeClr>
          </a:solidFill>
          <a:ln w="19050">
            <a:noFill/>
            <a:round/>
          </a:ln>
        </p:spPr>
        <p:txBody>
          <a:bodyPr rot="0" spcFirstLastPara="0" vert="horz" wrap="none" lIns="121920" tIns="60960" rIns="121920" bIns="60960" anchor="ctr" anchorCtr="1" forceAA="0" compatLnSpc="1">
            <a:noAutofit/>
          </a:bodyPr>
          <a:lstStyle/>
          <a:p>
            <a:pPr algn="ctr"/>
            <a:r>
              <a:rPr lang="en-US" altLang="zh-CN" sz="2400" kern="0" dirty="0" smtClea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</a:rPr>
              <a:t>06</a:t>
            </a:r>
            <a:endParaRPr lang="en-US" altLang="zh-CN" sz="2400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4021415" y="5911665"/>
            <a:ext cx="26122" cy="24953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46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59" y="2170400"/>
            <a:ext cx="7107855" cy="39981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5714" y="822770"/>
            <a:ext cx="11272637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填写作业名称，命名规则可以参考 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KOTEI_ADAS_TEST_data_20200917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，再次确认区域是否正确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存储桶名称，命名规则可以参考 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kotei-adas-data-20200917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3041"/>
                </a:solidFill>
                <a:latin typeface="+mn-ea"/>
              </a:rPr>
              <a:t>下一步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58105" y="3396473"/>
            <a:ext cx="3007362" cy="276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758105" y="3726004"/>
            <a:ext cx="3007362" cy="276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58105" y="4587310"/>
            <a:ext cx="3007362" cy="2767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15842" y="-9527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 smtClean="0">
                <a:latin typeface="+mj-ea"/>
                <a:ea typeface="+mj-ea"/>
              </a:rPr>
              <a:t>下单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8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521" y="1880793"/>
            <a:ext cx="4698811" cy="26430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0392" y="749747"/>
            <a:ext cx="11272637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点击 创建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/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选择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IAM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角色，进入角色创建页面，保留默认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点击允许，生产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IAM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角色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ARN;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下一步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;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62" y="2386910"/>
            <a:ext cx="6160359" cy="346520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695099" y="3246576"/>
            <a:ext cx="1250024" cy="3547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0392" y="3493150"/>
            <a:ext cx="3425333" cy="10307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705726" y="3423934"/>
            <a:ext cx="4989373" cy="246575"/>
          </a:xfrm>
          <a:prstGeom prst="straightConnector1">
            <a:avLst/>
          </a:prstGeom>
          <a:ln w="31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817187" y="5072421"/>
            <a:ext cx="555399" cy="3081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15842" y="-9527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 smtClean="0">
                <a:latin typeface="+mj-ea"/>
                <a:ea typeface="+mj-ea"/>
              </a:rPr>
              <a:t>下单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193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793481"/>
            <a:ext cx="7779158" cy="43757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8500" y="835723"/>
            <a:ext cx="1127263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ea typeface="+mj-ea"/>
              </a:rPr>
              <a:t>创建新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ea typeface="+mj-ea"/>
              </a:rPr>
              <a:t>SNS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ea typeface="+mj-ea"/>
              </a:rPr>
              <a:t>主题，主题名默认，填写你的邮箱地址</a:t>
            </a:r>
            <a:endParaRPr lang="en-US" altLang="zh-CN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ea typeface="+mj-ea"/>
              </a:rPr>
              <a:t>下一步</a:t>
            </a:r>
            <a:endParaRPr lang="en-US" altLang="zh-CN" dirty="0" smtClean="0">
              <a:solidFill>
                <a:srgbClr val="083041"/>
              </a:solidFill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25448" y="3689273"/>
            <a:ext cx="2782045" cy="2602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5842" y="-9527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 smtClean="0">
                <a:latin typeface="+mj-ea"/>
                <a:ea typeface="+mj-ea"/>
              </a:rPr>
              <a:t>下单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5837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9" y="1520347"/>
            <a:ext cx="8371439" cy="4708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5775" y="844546"/>
            <a:ext cx="11272637" cy="5078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点击 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review your job. </a:t>
            </a:r>
          </a:p>
        </p:txBody>
      </p:sp>
      <p:sp>
        <p:nvSpPr>
          <p:cNvPr id="4" name="矩形 3"/>
          <p:cNvSpPr/>
          <p:nvPr/>
        </p:nvSpPr>
        <p:spPr>
          <a:xfrm>
            <a:off x="6991437" y="5389372"/>
            <a:ext cx="1290130" cy="269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5842" y="29565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 smtClean="0">
                <a:latin typeface="+mj-ea"/>
                <a:ea typeface="+mj-ea"/>
              </a:rPr>
              <a:t>下单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70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3" y="2306452"/>
            <a:ext cx="6551596" cy="368527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9133" y="674010"/>
            <a:ext cx="11272637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检查订单信息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确认订单信息无误后，点击创建作业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订单生产。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531" y="2306452"/>
            <a:ext cx="6572787" cy="36971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192810" y="5303144"/>
            <a:ext cx="770365" cy="2891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1542" y="0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 smtClean="0">
                <a:latin typeface="+mj-ea"/>
                <a:ea typeface="+mj-ea"/>
              </a:rPr>
              <a:t>下单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376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8832" y="711480"/>
            <a:ext cx="1127263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返回作业控制面板，可以查看订单状态及详细信息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取消订单，在选定订单后，点击操作进行取消作业。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36" y="1712610"/>
            <a:ext cx="7954210" cy="44742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8036" y="3511546"/>
            <a:ext cx="7880551" cy="12039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66121" y="2307567"/>
            <a:ext cx="799242" cy="12039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28542" y="-75858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 smtClean="0">
                <a:latin typeface="+mj-ea"/>
                <a:ea typeface="+mj-ea"/>
              </a:rPr>
              <a:t>下单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601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4975" y="879473"/>
            <a:ext cx="1127263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收到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后，在作业状态处，提供有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credential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，包括一个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unlock code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，一个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manifest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文件，下载该文件到本地；</a:t>
            </a:r>
            <a:endParaRPr lang="zh-CN" altLang="en-US" dirty="0"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74" y="1680503"/>
            <a:ext cx="6604325" cy="4581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5842" y="-9527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>
                <a:latin typeface="+mj-ea"/>
                <a:ea typeface="+mj-ea"/>
              </a:rPr>
              <a:t>上传</a:t>
            </a:r>
          </a:p>
        </p:txBody>
      </p:sp>
    </p:spTree>
    <p:extLst>
      <p:ext uri="{BB962C8B-B14F-4D97-AF65-F5344CB8AC3E}">
        <p14:creationId xmlns:p14="http://schemas.microsoft.com/office/powerpoint/2010/main" val="196760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85" y="2025538"/>
            <a:ext cx="8853360" cy="41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42575" y="787855"/>
            <a:ext cx="11272637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将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的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RJ45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网线接到变换机；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 PC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通过光纤连接服务器</a:t>
            </a:r>
            <a:r>
              <a:rPr lang="zh-CN" altLang="en-US" dirty="0">
                <a:solidFill>
                  <a:srgbClr val="083041"/>
                </a:solidFill>
                <a:latin typeface="+mn-ea"/>
              </a:rPr>
              <a:t>；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（可使用多台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PC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进行传输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,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加快速度）</a:t>
            </a:r>
            <a:r>
              <a:rPr lang="en-US" altLang="zh-CN" dirty="0">
                <a:solidFill>
                  <a:srgbClr val="083041"/>
                </a:solidFill>
                <a:latin typeface="+mn-ea"/>
              </a:rPr>
              <a:t>;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Snowball 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通电；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042" y="0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>
                <a:latin typeface="+mj-ea"/>
                <a:ea typeface="+mj-ea"/>
              </a:rPr>
              <a:t>上传</a:t>
            </a:r>
          </a:p>
        </p:txBody>
      </p:sp>
    </p:spTree>
    <p:extLst>
      <p:ext uri="{BB962C8B-B14F-4D97-AF65-F5344CB8AC3E}">
        <p14:creationId xmlns:p14="http://schemas.microsoft.com/office/powerpoint/2010/main" val="201082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5099" y="309260"/>
            <a:ext cx="1135518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查看每台连入交换机的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PC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网络属性，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IPv4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地址，子网掩码，默认网关；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94" y="1396062"/>
            <a:ext cx="4914899" cy="4618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5099" y="-41875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>
                <a:latin typeface="+mj-ea"/>
                <a:ea typeface="+mj-ea"/>
              </a:rPr>
              <a:t>上传</a:t>
            </a:r>
          </a:p>
        </p:txBody>
      </p:sp>
    </p:spTree>
    <p:extLst>
      <p:ext uri="{BB962C8B-B14F-4D97-AF65-F5344CB8AC3E}">
        <p14:creationId xmlns:p14="http://schemas.microsoft.com/office/powerpoint/2010/main" val="38601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98450" y="525160"/>
            <a:ext cx="11272637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开机，触摸屏显示配置信息，通过触摸操作填写，可选择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”DHCP”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自动分配，或者手动设定；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rgbClr val="083041"/>
                </a:solidFill>
                <a:latin typeface="+mn-ea"/>
              </a:rPr>
              <a:t>Curent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 IP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：设置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的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IP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地址，输入和连入交换机的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PC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同一网段的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IP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；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如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PC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的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IP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为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:192.168.1.12   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可在</a:t>
            </a:r>
            <a:r>
              <a:rPr lang="en-US" altLang="zh-CN" sz="1600" dirty="0" err="1" smtClean="0">
                <a:solidFill>
                  <a:srgbClr val="083041"/>
                </a:solidFill>
                <a:latin typeface="+mn-ea"/>
              </a:rPr>
              <a:t>Curent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 IP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填入：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192.168.1.0~192.168.1.255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范围内任意一个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,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只要不和连入交换机的任一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PC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的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IP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一样即可，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192.168.1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为网络地址，末位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0-255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共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254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个主机地址；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077075" y="2209798"/>
            <a:ext cx="5470525" cy="236220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Net Mask</a:t>
            </a:r>
            <a:r>
              <a:rPr lang="zh-CN" altLang="en-US" sz="1600" dirty="0">
                <a:solidFill>
                  <a:srgbClr val="083041"/>
                </a:solidFill>
                <a:latin typeface="+mn-ea"/>
              </a:rPr>
              <a:t>：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和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PC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的子网掩码保持一致；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Default Gateway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：和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PC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的默认网关一致；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MAC Address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：默认值，不用操作；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83041"/>
                </a:solidFill>
                <a:latin typeface="+mn-ea"/>
              </a:rPr>
              <a:t>连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入交换机的所有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PC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，子网掩码和默认网关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保持一致；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设置完毕，点击‘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Static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’或者‘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OK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’完成设置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209798"/>
            <a:ext cx="6734175" cy="3581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5900" y="-174019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>
                <a:latin typeface="+mj-ea"/>
                <a:ea typeface="+mj-ea"/>
              </a:rPr>
              <a:t>上传</a:t>
            </a:r>
          </a:p>
        </p:txBody>
      </p:sp>
    </p:spTree>
    <p:extLst>
      <p:ext uri="{BB962C8B-B14F-4D97-AF65-F5344CB8AC3E}">
        <p14:creationId xmlns:p14="http://schemas.microsoft.com/office/powerpoint/2010/main" val="105129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过程 1"/>
          <p:cNvSpPr/>
          <p:nvPr/>
        </p:nvSpPr>
        <p:spPr>
          <a:xfrm>
            <a:off x="4332029" y="4213938"/>
            <a:ext cx="1399572" cy="77470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/>
              <a:t>大容量数据传输至</a:t>
            </a:r>
            <a:r>
              <a:rPr lang="en-US" altLang="zh-CN" sz="1200" dirty="0" smtClean="0"/>
              <a:t>S3</a:t>
            </a:r>
            <a:r>
              <a:rPr lang="zh-CN" altLang="en-US" sz="1200" dirty="0" smtClean="0"/>
              <a:t>存储桶</a:t>
            </a:r>
            <a:endParaRPr lang="zh-CN" altLang="en-US" sz="1200" dirty="0"/>
          </a:p>
        </p:txBody>
      </p:sp>
      <p:sp>
        <p:nvSpPr>
          <p:cNvPr id="18" name="流程图: 过程 17"/>
          <p:cNvSpPr/>
          <p:nvPr/>
        </p:nvSpPr>
        <p:spPr>
          <a:xfrm>
            <a:off x="2246723" y="3151858"/>
            <a:ext cx="1743586" cy="714995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/>
              <a:t>网页上传（</a:t>
            </a:r>
            <a:r>
              <a:rPr lang="en-US" altLang="zh-CN" sz="1200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 1MB</a:t>
            </a:r>
            <a:r>
              <a:rPr lang="zh-CN" altLang="en-US" sz="12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以下</a:t>
            </a:r>
            <a:r>
              <a:rPr lang="zh-CN" altLang="en-US" sz="1200" dirty="0" smtClean="0"/>
              <a:t>）</a:t>
            </a:r>
            <a:endParaRPr lang="zh-CN" altLang="en-US" sz="1200" dirty="0"/>
          </a:p>
        </p:txBody>
      </p:sp>
      <p:sp>
        <p:nvSpPr>
          <p:cNvPr id="19" name="流程图: 过程 18"/>
          <p:cNvSpPr/>
          <p:nvPr/>
        </p:nvSpPr>
        <p:spPr>
          <a:xfrm>
            <a:off x="2246721" y="5333623"/>
            <a:ext cx="1743588" cy="79288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 smtClean="0"/>
              <a:t>Snowball</a:t>
            </a:r>
            <a:r>
              <a:rPr lang="zh-CN" altLang="en-US" sz="1200" dirty="0" smtClean="0"/>
              <a:t>工具：一般</a:t>
            </a:r>
            <a:r>
              <a:rPr lang="en-US" altLang="zh-CN" sz="1200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1TB</a:t>
            </a:r>
            <a:r>
              <a:rPr lang="zh-CN" altLang="en-US" sz="12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以上</a:t>
            </a:r>
            <a:endParaRPr lang="zh-CN" altLang="en-US" sz="1200" dirty="0"/>
          </a:p>
        </p:txBody>
      </p:sp>
      <p:sp>
        <p:nvSpPr>
          <p:cNvPr id="21" name="标题 1"/>
          <p:cNvSpPr txBox="1"/>
          <p:nvPr/>
        </p:nvSpPr>
        <p:spPr>
          <a:xfrm>
            <a:off x="270570" y="288000"/>
            <a:ext cx="8289626" cy="38336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 smtClean="0"/>
              <a:t>一、</a:t>
            </a:r>
            <a:r>
              <a:rPr lang="en-US" altLang="zh-CN" dirty="0" smtClean="0"/>
              <a:t> </a:t>
            </a:r>
            <a:r>
              <a:rPr lang="en-US" altLang="zh-CN" dirty="0"/>
              <a:t>AWS</a:t>
            </a:r>
            <a:r>
              <a:rPr lang="zh-CN" altLang="en-US" dirty="0" smtClean="0"/>
              <a:t>数据</a:t>
            </a:r>
            <a:r>
              <a:rPr lang="zh-CN" altLang="en-US" dirty="0"/>
              <a:t>上</a:t>
            </a:r>
            <a:r>
              <a:rPr lang="zh-CN" altLang="en-US" dirty="0" smtClean="0"/>
              <a:t>云简介</a:t>
            </a:r>
            <a:endParaRPr lang="en-US" altLang="zh-CN" dirty="0"/>
          </a:p>
        </p:txBody>
      </p:sp>
      <p:sp>
        <p:nvSpPr>
          <p:cNvPr id="22" name="文本框 21"/>
          <p:cNvSpPr txBox="1"/>
          <p:nvPr/>
        </p:nvSpPr>
        <p:spPr>
          <a:xfrm>
            <a:off x="270570" y="709048"/>
            <a:ext cx="11272637" cy="267765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在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AWS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网页上对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S3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存储桶进行数据传输，对文件大小有限制，一般传输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1MB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以下文件；</a:t>
            </a:r>
            <a:endParaRPr lang="en-US" altLang="zh-CN" sz="14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Cyberduck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：外部</a:t>
            </a:r>
            <a:r>
              <a:rPr lang="zh-CN" altLang="en-US" sz="1400" dirty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软件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，可连接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AWS S3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服务，传输速度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3-10MB/S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，一小时大概传输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35GB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，一般用来传输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1TB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以下的数据；</a:t>
            </a:r>
            <a:endParaRPr lang="en-US" altLang="zh-CN" sz="14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Snowball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：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AWS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的数据迁移服务，相当于磁盘阵列，用于存储传输大量的数据，一般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65TB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左右下一个订单，传输速度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300MB/S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，一小时大概</a:t>
            </a:r>
            <a:r>
              <a:rPr lang="zh-CN" altLang="en-US" sz="1400" dirty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传输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1TB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，传输完成后，寄送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Snowball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设备到宁夏数据中心，由宁夏数据中心再将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Snowball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中的数据传输至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KOTEI S3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存储桶；</a:t>
            </a:r>
            <a:endParaRPr lang="en-US" altLang="zh-CN" sz="14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AWSCLI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：命令行工具，在</a:t>
            </a:r>
            <a:r>
              <a:rPr lang="en-US" altLang="zh-CN" sz="1400" dirty="0" err="1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cmd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命令行输入代码指令，进行数据访问操作；</a:t>
            </a:r>
            <a:endParaRPr lang="en-US" altLang="zh-CN" sz="14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EC2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：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AWS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的计算服务，在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AWS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云端创建高性能的虚拟机，从本地连接虚拟机，可在虚拟机中进行数据操作，主要用来传输数据至客户存储桶，传输速率正比于虚拟机性能，</a:t>
            </a:r>
            <a:r>
              <a:rPr lang="zh-CN" altLang="en-US" sz="1400" dirty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传输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速度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310~370MB/S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，（网络性能为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10GB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的虚拟机）；</a:t>
            </a:r>
            <a:endParaRPr lang="en-US" altLang="zh-CN" sz="14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3" name="流程图: 过程 12"/>
          <p:cNvSpPr/>
          <p:nvPr/>
        </p:nvSpPr>
        <p:spPr>
          <a:xfrm>
            <a:off x="2246721" y="4271059"/>
            <a:ext cx="1743588" cy="663805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 err="1" smtClean="0"/>
              <a:t>Cyberduck</a:t>
            </a:r>
            <a:r>
              <a:rPr lang="zh-CN" altLang="en-US" sz="1200" dirty="0"/>
              <a:t>软件</a:t>
            </a:r>
            <a:r>
              <a:rPr lang="zh-CN" altLang="en-US" sz="1200" dirty="0" smtClean="0"/>
              <a:t>：</a:t>
            </a:r>
            <a:r>
              <a:rPr lang="en-US" altLang="zh-CN" sz="12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lang="zh-CN" altLang="en-US" sz="12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一般</a:t>
            </a:r>
            <a:r>
              <a:rPr lang="en-US" altLang="zh-CN" sz="12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1TB</a:t>
            </a:r>
            <a:r>
              <a:rPr lang="zh-CN" altLang="en-US" sz="12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以下</a:t>
            </a:r>
            <a:endParaRPr lang="zh-CN" altLang="en-US" sz="1200" dirty="0"/>
          </a:p>
        </p:txBody>
      </p:sp>
      <p:sp>
        <p:nvSpPr>
          <p:cNvPr id="16" name="流程图: 过程 15"/>
          <p:cNvSpPr/>
          <p:nvPr/>
        </p:nvSpPr>
        <p:spPr>
          <a:xfrm>
            <a:off x="6073321" y="4212888"/>
            <a:ext cx="1348709" cy="77470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/>
              <a:t>数据操作</a:t>
            </a:r>
            <a:endParaRPr lang="zh-CN" altLang="en-US" sz="1200" dirty="0"/>
          </a:p>
        </p:txBody>
      </p:sp>
      <p:sp>
        <p:nvSpPr>
          <p:cNvPr id="20" name="流程图: 过程 19"/>
          <p:cNvSpPr/>
          <p:nvPr/>
        </p:nvSpPr>
        <p:spPr>
          <a:xfrm>
            <a:off x="7915213" y="4212888"/>
            <a:ext cx="1296000" cy="77470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 smtClean="0"/>
              <a:t>AWSCLI</a:t>
            </a:r>
            <a:endParaRPr lang="zh-CN" altLang="en-US" sz="1200" dirty="0"/>
          </a:p>
        </p:txBody>
      </p:sp>
      <p:sp>
        <p:nvSpPr>
          <p:cNvPr id="23" name="流程图: 过程 22"/>
          <p:cNvSpPr/>
          <p:nvPr/>
        </p:nvSpPr>
        <p:spPr>
          <a:xfrm>
            <a:off x="7891099" y="5265562"/>
            <a:ext cx="1296000" cy="77470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 smtClean="0"/>
              <a:t>EC2</a:t>
            </a:r>
            <a:endParaRPr lang="zh-CN" altLang="en-US" sz="1200" dirty="0"/>
          </a:p>
        </p:txBody>
      </p:sp>
      <p:sp>
        <p:nvSpPr>
          <p:cNvPr id="24" name="流程图: 过程 23"/>
          <p:cNvSpPr/>
          <p:nvPr/>
        </p:nvSpPr>
        <p:spPr>
          <a:xfrm>
            <a:off x="7891099" y="3092153"/>
            <a:ext cx="1296000" cy="77470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/>
              <a:t>网页端操作</a:t>
            </a:r>
            <a:endParaRPr lang="zh-CN" altLang="en-US" sz="1200" dirty="0"/>
          </a:p>
        </p:txBody>
      </p:sp>
      <p:sp>
        <p:nvSpPr>
          <p:cNvPr id="25" name="流程图: 过程 24"/>
          <p:cNvSpPr/>
          <p:nvPr/>
        </p:nvSpPr>
        <p:spPr>
          <a:xfrm>
            <a:off x="115387" y="4212888"/>
            <a:ext cx="1399572" cy="77470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 smtClean="0"/>
              <a:t>根据</a:t>
            </a:r>
            <a:r>
              <a:rPr lang="en-US" altLang="zh-CN" sz="1200" dirty="0" smtClean="0"/>
              <a:t>AWS</a:t>
            </a:r>
            <a:r>
              <a:rPr lang="zh-CN" altLang="en-US" sz="1200" dirty="0" smtClean="0"/>
              <a:t>账号创建</a:t>
            </a:r>
            <a:r>
              <a:rPr lang="en-US" altLang="zh-CN" sz="1200" dirty="0" smtClean="0"/>
              <a:t>S3</a:t>
            </a:r>
            <a:r>
              <a:rPr lang="zh-CN" altLang="en-US" sz="1200" dirty="0" smtClean="0"/>
              <a:t>存储桶</a:t>
            </a:r>
            <a:endParaRPr lang="zh-CN" altLang="en-US" sz="1200" dirty="0"/>
          </a:p>
        </p:txBody>
      </p:sp>
      <p:cxnSp>
        <p:nvCxnSpPr>
          <p:cNvPr id="28" name="直接箭头连接符 27"/>
          <p:cNvCxnSpPr>
            <a:stCxn id="25" idx="3"/>
            <a:endCxn id="13" idx="1"/>
          </p:cNvCxnSpPr>
          <p:nvPr/>
        </p:nvCxnSpPr>
        <p:spPr>
          <a:xfrm>
            <a:off x="1514959" y="4600238"/>
            <a:ext cx="731762" cy="2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3" idx="3"/>
            <a:endCxn id="2" idx="1"/>
          </p:cNvCxnSpPr>
          <p:nvPr/>
        </p:nvCxnSpPr>
        <p:spPr>
          <a:xfrm flipV="1">
            <a:off x="3990309" y="4601288"/>
            <a:ext cx="341720" cy="1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16" idx="3"/>
            <a:endCxn id="20" idx="1"/>
          </p:cNvCxnSpPr>
          <p:nvPr/>
        </p:nvCxnSpPr>
        <p:spPr>
          <a:xfrm>
            <a:off x="7422030" y="4600238"/>
            <a:ext cx="493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肘形连接符 9"/>
          <p:cNvCxnSpPr>
            <a:stCxn id="16" idx="3"/>
            <a:endCxn id="24" idx="1"/>
          </p:cNvCxnSpPr>
          <p:nvPr/>
        </p:nvCxnSpPr>
        <p:spPr>
          <a:xfrm flipV="1">
            <a:off x="7422030" y="3479503"/>
            <a:ext cx="469069" cy="1120735"/>
          </a:xfrm>
          <a:prstGeom prst="bentConnector3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6" idx="3"/>
            <a:endCxn id="23" idx="1"/>
          </p:cNvCxnSpPr>
          <p:nvPr/>
        </p:nvCxnSpPr>
        <p:spPr>
          <a:xfrm>
            <a:off x="7422030" y="4600238"/>
            <a:ext cx="469069" cy="1052674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2" idx="3"/>
            <a:endCxn id="16" idx="1"/>
          </p:cNvCxnSpPr>
          <p:nvPr/>
        </p:nvCxnSpPr>
        <p:spPr>
          <a:xfrm flipV="1">
            <a:off x="5731601" y="4600238"/>
            <a:ext cx="341720" cy="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肘形连接符 76"/>
          <p:cNvCxnSpPr>
            <a:stCxn id="25" idx="3"/>
            <a:endCxn id="18" idx="1"/>
          </p:cNvCxnSpPr>
          <p:nvPr/>
        </p:nvCxnSpPr>
        <p:spPr>
          <a:xfrm flipV="1">
            <a:off x="1514959" y="3509356"/>
            <a:ext cx="731764" cy="1090882"/>
          </a:xfrm>
          <a:prstGeom prst="bentConnector3">
            <a:avLst>
              <a:gd name="adj1" fmla="val 50000"/>
            </a:avLst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肘形连接符 95"/>
          <p:cNvCxnSpPr>
            <a:stCxn id="25" idx="3"/>
            <a:endCxn id="19" idx="1"/>
          </p:cNvCxnSpPr>
          <p:nvPr/>
        </p:nvCxnSpPr>
        <p:spPr>
          <a:xfrm>
            <a:off x="1514959" y="4600238"/>
            <a:ext cx="731762" cy="1129828"/>
          </a:xfrm>
          <a:prstGeom prst="bentConnector3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流程图: 过程 103"/>
          <p:cNvSpPr/>
          <p:nvPr/>
        </p:nvSpPr>
        <p:spPr>
          <a:xfrm>
            <a:off x="9581527" y="5265562"/>
            <a:ext cx="1961679" cy="774700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200" dirty="0" smtClean="0"/>
              <a:t>KOTEI S3</a:t>
            </a:r>
            <a:r>
              <a:rPr lang="zh-CN" altLang="en-US" sz="1200" dirty="0"/>
              <a:t>传输</a:t>
            </a:r>
            <a:r>
              <a:rPr lang="zh-CN" altLang="en-US" sz="1200" dirty="0" smtClean="0"/>
              <a:t>至客户</a:t>
            </a:r>
            <a:r>
              <a:rPr lang="en-US" altLang="zh-CN" sz="1200" dirty="0" smtClean="0"/>
              <a:t>S3</a:t>
            </a:r>
            <a:endParaRPr lang="zh-CN" altLang="en-US" sz="1200" dirty="0"/>
          </a:p>
        </p:txBody>
      </p:sp>
      <p:cxnSp>
        <p:nvCxnSpPr>
          <p:cNvPr id="105" name="直接箭头连接符 104"/>
          <p:cNvCxnSpPr>
            <a:stCxn id="23" idx="3"/>
            <a:endCxn id="104" idx="1"/>
          </p:cNvCxnSpPr>
          <p:nvPr/>
        </p:nvCxnSpPr>
        <p:spPr>
          <a:xfrm>
            <a:off x="9187099" y="5652912"/>
            <a:ext cx="394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肘形连接符 6"/>
          <p:cNvCxnSpPr>
            <a:stCxn id="19" idx="3"/>
          </p:cNvCxnSpPr>
          <p:nvPr/>
        </p:nvCxnSpPr>
        <p:spPr>
          <a:xfrm flipV="1">
            <a:off x="3990309" y="4600238"/>
            <a:ext cx="157621" cy="1129828"/>
          </a:xfrm>
          <a:prstGeom prst="bentConnector2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6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50" y="611829"/>
            <a:ext cx="857250" cy="1533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7175" y="806526"/>
            <a:ext cx="11272637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3041"/>
                </a:solidFill>
                <a:latin typeface="+mn-ea"/>
              </a:rPr>
              <a:t>下载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客户端   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  <a:hlinkClick r:id="rId3"/>
              </a:rPr>
              <a:t>https://aws.amazon.com/cn/snowball/tools/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 使用客户端拷贝数据；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在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”bin”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路径输入</a:t>
            </a:r>
            <a:r>
              <a:rPr lang="en-US" altLang="zh-CN" dirty="0" err="1" smtClean="0">
                <a:solidFill>
                  <a:srgbClr val="083041"/>
                </a:solidFill>
                <a:latin typeface="+mn-ea"/>
              </a:rPr>
              <a:t>cmd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，进入命令行界面；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75" y="2232340"/>
            <a:ext cx="7315200" cy="133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75" y="3752371"/>
            <a:ext cx="8972225" cy="23944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4445" y="-86834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>
                <a:latin typeface="+mj-ea"/>
                <a:ea typeface="+mj-ea"/>
              </a:rPr>
              <a:t>上传</a:t>
            </a:r>
          </a:p>
        </p:txBody>
      </p:sp>
    </p:spTree>
    <p:extLst>
      <p:ext uri="{BB962C8B-B14F-4D97-AF65-F5344CB8AC3E}">
        <p14:creationId xmlns:p14="http://schemas.microsoft.com/office/powerpoint/2010/main" val="37337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" y="2176302"/>
            <a:ext cx="8574235" cy="37672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575" y="892781"/>
            <a:ext cx="1127263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输入指令进行</a:t>
            </a:r>
            <a:r>
              <a:rPr lang="en-US" altLang="zh-CN" sz="1600" dirty="0" smtClean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解锁，初始化信息；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noProof="1" smtClean="0">
                <a:latin typeface="+mn-ea"/>
                <a:sym typeface="+mn-ea"/>
              </a:rPr>
              <a:t>命令：snowball </a:t>
            </a:r>
            <a:r>
              <a:rPr lang="zh-CN" altLang="en-US" sz="1600" noProof="1">
                <a:latin typeface="+mn-ea"/>
                <a:sym typeface="+mn-ea"/>
              </a:rPr>
              <a:t>start -i 192.168.20.125 -m D:\snowball\1c681-e1a13-0b041-9ca46-d0f24\JID58c170f7-393c-4b7f-ad6f-e78571fbcf9a_manifest.bin -u 1c681-e1a13-0b041-9ca46-d0f</a:t>
            </a:r>
            <a:r>
              <a:rPr lang="zh-CN" altLang="en-US" sz="1600" noProof="1" smtClean="0">
                <a:latin typeface="+mn-ea"/>
                <a:sym typeface="+mn-ea"/>
              </a:rPr>
              <a:t>24</a:t>
            </a:r>
            <a:endParaRPr lang="zh-CN" altLang="en-US" sz="1600" noProof="1"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500" y="3781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>
                <a:latin typeface="+mj-ea"/>
                <a:ea typeface="+mj-ea"/>
              </a:rPr>
              <a:t>上传</a:t>
            </a:r>
          </a:p>
        </p:txBody>
      </p:sp>
    </p:spTree>
    <p:extLst>
      <p:ext uri="{BB962C8B-B14F-4D97-AF65-F5344CB8AC3E}">
        <p14:creationId xmlns:p14="http://schemas.microsoft.com/office/powerpoint/2010/main" val="401484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6075" y="662427"/>
            <a:ext cx="11684325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输入拷贝指令进行数据拷贝；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noProof="1" smtClean="0">
                <a:latin typeface="+mn-ea"/>
                <a:sym typeface="+mn-ea"/>
              </a:rPr>
              <a:t>snowball cp --recursive </a:t>
            </a:r>
            <a:r>
              <a:rPr lang="en-US" altLang="zh-CN" sz="1600" noProof="1" smtClean="0">
                <a:latin typeface="+mn-ea"/>
                <a:sym typeface="+mn-ea"/>
              </a:rPr>
              <a:t>F</a:t>
            </a:r>
            <a:r>
              <a:rPr lang="zh-CN" altLang="en-US" sz="1600" noProof="1" smtClean="0">
                <a:latin typeface="+mn-ea"/>
                <a:sym typeface="+mn-ea"/>
              </a:rPr>
              <a:t>:</a:t>
            </a:r>
            <a:r>
              <a:rPr lang="zh-CN" altLang="en-US" sz="1600" noProof="1">
                <a:latin typeface="+mn-ea"/>
                <a:sym typeface="+mn-ea"/>
              </a:rPr>
              <a:t>\Aptiv\WBACR6103LLJ30939\</a:t>
            </a:r>
            <a:r>
              <a:rPr lang="zh-CN" altLang="en-US" sz="1600" noProof="1" smtClean="0">
                <a:latin typeface="+mn-ea"/>
                <a:sym typeface="+mn-ea"/>
              </a:rPr>
              <a:t>20201003 </a:t>
            </a:r>
            <a:r>
              <a:rPr lang="zh-CN" altLang="en-US" sz="1600" noProof="1">
                <a:latin typeface="+mn-ea"/>
                <a:sym typeface="+mn-ea"/>
              </a:rPr>
              <a:t>s3://aptiv-mobileye-data</a:t>
            </a:r>
            <a:r>
              <a:rPr lang="zh-CN" altLang="en-US" sz="1600" noProof="1" smtClean="0">
                <a:latin typeface="+mn-ea"/>
                <a:sym typeface="+mn-ea"/>
              </a:rPr>
              <a:t>02</a:t>
            </a:r>
            <a:endParaRPr lang="en-US" altLang="zh-CN" sz="1600" noProof="1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noProof="1" smtClean="0">
                <a:latin typeface="+mn-ea"/>
                <a:sym typeface="+mn-ea"/>
              </a:rPr>
              <a:t>“</a:t>
            </a:r>
            <a:r>
              <a:rPr lang="en-US" altLang="zh-CN" sz="1600" noProof="1">
                <a:latin typeface="+mn-ea"/>
                <a:sym typeface="+mn-ea"/>
              </a:rPr>
              <a:t>F</a:t>
            </a:r>
            <a:r>
              <a:rPr lang="zh-CN" altLang="en-US" sz="1600" noProof="1">
                <a:latin typeface="+mn-ea"/>
                <a:sym typeface="+mn-ea"/>
              </a:rPr>
              <a:t>:</a:t>
            </a:r>
            <a:r>
              <a:rPr lang="zh-CN" altLang="en-US" sz="1600" noProof="1" smtClean="0">
                <a:latin typeface="+mn-ea"/>
                <a:sym typeface="+mn-ea"/>
              </a:rPr>
              <a:t>\Aptiv\WBACR</a:t>
            </a:r>
            <a:r>
              <a:rPr lang="zh-CN" altLang="en-US" sz="1600" noProof="1">
                <a:latin typeface="+mn-ea"/>
                <a:sym typeface="+mn-ea"/>
              </a:rPr>
              <a:t>6103LLJ30939\20201003 </a:t>
            </a:r>
            <a:r>
              <a:rPr lang="zh-CN" altLang="en-US" sz="1600" noProof="1" smtClean="0">
                <a:latin typeface="+mn-ea"/>
                <a:sym typeface="+mn-ea"/>
              </a:rPr>
              <a:t>”</a:t>
            </a:r>
            <a:r>
              <a:rPr lang="zh-CN" altLang="en-US" sz="1600" noProof="1" smtClean="0">
                <a:solidFill>
                  <a:srgbClr val="FF0000"/>
                </a:solidFill>
                <a:latin typeface="+mn-ea"/>
                <a:sym typeface="+mn-ea"/>
              </a:rPr>
              <a:t>为本地待传的数据地址</a:t>
            </a:r>
            <a:r>
              <a:rPr lang="zh-CN" altLang="en-US" sz="1600" noProof="1" smtClean="0">
                <a:latin typeface="+mn-ea"/>
                <a:sym typeface="+mn-ea"/>
              </a:rPr>
              <a:t>；</a:t>
            </a:r>
            <a:endParaRPr lang="en-US" altLang="zh-CN" sz="1600" noProof="1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noProof="1" smtClean="0">
                <a:latin typeface="+mn-ea"/>
                <a:sym typeface="+mn-ea"/>
              </a:rPr>
              <a:t>“</a:t>
            </a:r>
            <a:r>
              <a:rPr lang="zh-CN" altLang="en-US" sz="1600" noProof="1">
                <a:latin typeface="+mn-ea"/>
                <a:sym typeface="+mn-ea"/>
              </a:rPr>
              <a:t>s3://aptiv-mobileye-data02</a:t>
            </a:r>
            <a:r>
              <a:rPr lang="zh-CN" altLang="en-US" sz="1600" noProof="1" smtClean="0">
                <a:latin typeface="+mn-ea"/>
                <a:sym typeface="+mn-ea"/>
              </a:rPr>
              <a:t>”</a:t>
            </a:r>
            <a:r>
              <a:rPr lang="zh-CN" altLang="en-US" sz="1600" noProof="1" smtClean="0">
                <a:solidFill>
                  <a:srgbClr val="FF0000"/>
                </a:solidFill>
                <a:latin typeface="+mn-ea"/>
                <a:sym typeface="+mn-ea"/>
              </a:rPr>
              <a:t>为</a:t>
            </a:r>
            <a:r>
              <a:rPr lang="en-US" altLang="zh-CN" sz="1600" noProof="1" smtClean="0">
                <a:solidFill>
                  <a:srgbClr val="FF0000"/>
                </a:solidFill>
                <a:latin typeface="+mn-ea"/>
                <a:sym typeface="+mn-ea"/>
              </a:rPr>
              <a:t>Snowball</a:t>
            </a:r>
            <a:r>
              <a:rPr lang="zh-CN" altLang="en-US" sz="1600" noProof="1" smtClean="0">
                <a:solidFill>
                  <a:srgbClr val="FF0000"/>
                </a:solidFill>
                <a:latin typeface="+mn-ea"/>
                <a:sym typeface="+mn-ea"/>
              </a:rPr>
              <a:t>下单的存储桶地址</a:t>
            </a:r>
            <a:r>
              <a:rPr lang="zh-CN" altLang="en-US" sz="1600" noProof="1" smtClean="0">
                <a:latin typeface="+mn-ea"/>
                <a:sym typeface="+mn-ea"/>
              </a:rPr>
              <a:t>；</a:t>
            </a:r>
            <a:endParaRPr lang="en-US" altLang="zh-CN" sz="1600" noProof="1" smtClean="0">
              <a:latin typeface="+mn-ea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noProof="1" smtClean="0">
                <a:latin typeface="+mn-ea"/>
                <a:sym typeface="+mn-ea"/>
              </a:rPr>
              <a:t>运行后在命令行的返回信息，可观测拷贝进度；</a:t>
            </a:r>
            <a:endParaRPr lang="en-US" altLang="zh-CN" sz="1600" noProof="1" smtClean="0">
              <a:latin typeface="+mn-ea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noProof="1" smtClean="0">
                <a:latin typeface="+mn-ea"/>
                <a:sym typeface="+mn-ea"/>
              </a:rPr>
              <a:t>拷贝完成后，传输信息会在界面上显示，可进行对比，如有缺失，再手动进行补传；</a:t>
            </a:r>
            <a:endParaRPr lang="zh-CN" altLang="en-US" sz="1600" noProof="1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970751"/>
            <a:ext cx="5638800" cy="31905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600" y="-86873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>
                <a:latin typeface="+mj-ea"/>
                <a:ea typeface="+mj-ea"/>
              </a:rPr>
              <a:t>上传</a:t>
            </a:r>
          </a:p>
        </p:txBody>
      </p:sp>
    </p:spTree>
    <p:extLst>
      <p:ext uri="{BB962C8B-B14F-4D97-AF65-F5344CB8AC3E}">
        <p14:creationId xmlns:p14="http://schemas.microsoft.com/office/powerpoint/2010/main" val="73391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5273" y="2150826"/>
            <a:ext cx="11684325" cy="45890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8304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675" y="2380280"/>
            <a:ext cx="1168432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数据传输完成后，输入指令，停止客户端；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命令：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Snowball stop</a:t>
            </a:r>
            <a:endParaRPr lang="en-US" altLang="zh-CN" dirty="0">
              <a:solidFill>
                <a:srgbClr val="08304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7675" y="835654"/>
            <a:ext cx="11684325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查看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上的数据；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noProof="1" smtClean="0">
                <a:latin typeface="+mn-ea"/>
                <a:sym typeface="+mn-ea"/>
              </a:rPr>
              <a:t>命令：snowball </a:t>
            </a:r>
            <a:r>
              <a:rPr lang="zh-CN" altLang="en-US" noProof="1">
                <a:latin typeface="+mn-ea"/>
                <a:sym typeface="+mn-ea"/>
              </a:rPr>
              <a:t>ls s3://aptiv-mobileye-data</a:t>
            </a:r>
            <a:r>
              <a:rPr lang="zh-CN" altLang="en-US" noProof="1" smtClean="0">
                <a:latin typeface="+mn-ea"/>
                <a:sym typeface="+mn-ea"/>
              </a:rPr>
              <a:t>02</a:t>
            </a:r>
            <a:endParaRPr lang="en-US" altLang="zh-CN" noProof="1" smtClean="0">
              <a:latin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noProof="1" smtClean="0">
                <a:latin typeface="+mn-ea"/>
                <a:sym typeface="+mn-ea"/>
              </a:rPr>
              <a:t>“</a:t>
            </a:r>
            <a:r>
              <a:rPr lang="zh-CN" altLang="en-US" noProof="1">
                <a:latin typeface="+mn-ea"/>
                <a:sym typeface="+mn-ea"/>
              </a:rPr>
              <a:t>s3://aptiv-mobileye-data</a:t>
            </a:r>
            <a:r>
              <a:rPr lang="zh-CN" altLang="en-US" noProof="1" smtClean="0">
                <a:latin typeface="+mn-ea"/>
                <a:sym typeface="+mn-ea"/>
              </a:rPr>
              <a:t>02</a:t>
            </a:r>
            <a:r>
              <a:rPr lang="zh-CN" altLang="en-US" noProof="1" smtClean="0">
                <a:solidFill>
                  <a:srgbClr val="083041"/>
                </a:solidFill>
                <a:latin typeface="+mn-ea"/>
                <a:sym typeface="+mn-ea"/>
              </a:rPr>
              <a:t>”（</a:t>
            </a:r>
            <a:r>
              <a:rPr lang="en-US" altLang="zh-CN" noProof="1" smtClean="0">
                <a:solidFill>
                  <a:srgbClr val="083041"/>
                </a:solidFill>
                <a:latin typeface="+mn-ea"/>
                <a:sym typeface="+mn-ea"/>
              </a:rPr>
              <a:t>S3 URL</a:t>
            </a:r>
            <a:r>
              <a:rPr lang="zh-CN" altLang="en-US" noProof="1" smtClean="0">
                <a:solidFill>
                  <a:srgbClr val="083041"/>
                </a:solidFill>
                <a:latin typeface="+mn-ea"/>
                <a:sym typeface="+mn-ea"/>
              </a:rPr>
              <a:t>根据实际情况进行填写）</a:t>
            </a:r>
            <a:endParaRPr lang="zh-CN" altLang="en-US" noProof="1">
              <a:latin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7674" y="3644652"/>
            <a:ext cx="11684325" cy="45890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确认数据完成后，将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寄回区域数据中心；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300" y="-2546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>
                <a:latin typeface="+mj-ea"/>
                <a:ea typeface="+mj-ea"/>
              </a:rPr>
              <a:t>上传</a:t>
            </a:r>
          </a:p>
        </p:txBody>
      </p:sp>
    </p:spTree>
    <p:extLst>
      <p:ext uri="{BB962C8B-B14F-4D97-AF65-F5344CB8AC3E}">
        <p14:creationId xmlns:p14="http://schemas.microsoft.com/office/powerpoint/2010/main" val="42048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2872" y="872984"/>
            <a:ext cx="11684325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dirty="0">
                <a:solidFill>
                  <a:srgbClr val="083041"/>
                </a:solidFill>
                <a:latin typeface="+mn-ea"/>
              </a:rPr>
              <a:t>寄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回；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  <a:hlinkClick r:id="rId2"/>
              </a:rPr>
              <a:t>点击控制台上的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  <a:hlinkClick r:id="rId2"/>
              </a:rPr>
              <a:t>snowball-shipping-cn@aws.sinnet.com.cn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，会生成一个模板邮件，填写完整信息后发送给该地址，等待快递上门取件；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2364211"/>
            <a:ext cx="7296150" cy="3343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18" y="2364210"/>
            <a:ext cx="4188279" cy="33432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300" y="-2546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>
                <a:latin typeface="+mj-ea"/>
                <a:ea typeface="+mj-ea"/>
              </a:rPr>
              <a:t>回寄</a:t>
            </a:r>
          </a:p>
        </p:txBody>
      </p:sp>
    </p:spTree>
    <p:extLst>
      <p:ext uri="{BB962C8B-B14F-4D97-AF65-F5344CB8AC3E}">
        <p14:creationId xmlns:p14="http://schemas.microsoft.com/office/powerpoint/2010/main" val="133898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7187" y="1050784"/>
            <a:ext cx="11684325" cy="8744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dirty="0">
                <a:solidFill>
                  <a:srgbClr val="083041"/>
                </a:solidFill>
                <a:latin typeface="+mn-ea"/>
              </a:rPr>
              <a:t>寄出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后，等待设备到达宁夏数据中心，通过控制台或者邮件查看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状态；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当状态变为“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Completed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”后，表示数据已经上传至我们账户的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</a:rPr>
              <a:t>S3</a:t>
            </a:r>
            <a:r>
              <a:rPr lang="zh-CN" altLang="en-US" dirty="0" smtClean="0">
                <a:solidFill>
                  <a:srgbClr val="083041"/>
                </a:solidFill>
                <a:latin typeface="+mn-ea"/>
              </a:rPr>
              <a:t>存储桶中；</a:t>
            </a:r>
            <a:endParaRPr lang="en-US" altLang="zh-CN" dirty="0" smtClean="0">
              <a:solidFill>
                <a:srgbClr val="08304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7" y="2268537"/>
            <a:ext cx="10281612" cy="23542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300" y="72438"/>
            <a:ext cx="7420660" cy="8890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>
                <a:latin typeface="+mj-ea"/>
                <a:ea typeface="+mj-ea"/>
              </a:rPr>
              <a:t>三</a:t>
            </a:r>
            <a:r>
              <a:rPr lang="zh-CN" altLang="en-US" dirty="0" smtClean="0">
                <a:latin typeface="+mj-ea"/>
                <a:ea typeface="+mj-ea"/>
              </a:rPr>
              <a:t>、 </a:t>
            </a:r>
            <a:r>
              <a:rPr lang="en-US" altLang="zh-CN" dirty="0" smtClean="0">
                <a:latin typeface="+mj-ea"/>
                <a:ea typeface="+mj-ea"/>
              </a:rPr>
              <a:t>S3</a:t>
            </a:r>
            <a:r>
              <a:rPr lang="zh-CN" altLang="en-US" dirty="0" smtClean="0">
                <a:latin typeface="+mj-ea"/>
                <a:ea typeface="+mj-ea"/>
              </a:rPr>
              <a:t>数据传输</a:t>
            </a:r>
            <a:r>
              <a:rPr lang="en-US" altLang="zh-CN" dirty="0" smtClean="0">
                <a:latin typeface="+mj-ea"/>
                <a:ea typeface="+mj-ea"/>
              </a:rPr>
              <a:t>-Snowball</a:t>
            </a:r>
            <a:r>
              <a:rPr lang="zh-CN" altLang="en-US" dirty="0">
                <a:latin typeface="+mj-ea"/>
                <a:ea typeface="+mj-ea"/>
              </a:rPr>
              <a:t>回寄</a:t>
            </a:r>
          </a:p>
        </p:txBody>
      </p:sp>
    </p:spTree>
    <p:extLst>
      <p:ext uri="{BB962C8B-B14F-4D97-AF65-F5344CB8AC3E}">
        <p14:creationId xmlns:p14="http://schemas.microsoft.com/office/powerpoint/2010/main" val="137137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9059" y="1966680"/>
            <a:ext cx="11272637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管理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服务的统一工具，在命令行中输入命令控制多个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服务；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无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界面操作，在</a:t>
            </a:r>
            <a:r>
              <a:rPr lang="en-US" altLang="zh-CN" dirty="0" err="1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cmd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命令行输入代码</a:t>
            </a:r>
            <a:r>
              <a:rPr lang="zh-CN" altLang="en-US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，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可利用脚本将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服务自动化；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使用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服务时，会经常使用到指令，可学习掌握下，类似于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Linux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指令；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03" y="1031643"/>
            <a:ext cx="2390775" cy="752475"/>
          </a:xfrm>
          <a:prstGeom prst="rect">
            <a:avLst/>
          </a:prstGeom>
        </p:spPr>
      </p:pic>
      <p:sp>
        <p:nvSpPr>
          <p:cNvPr id="6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83557" y="222548"/>
            <a:ext cx="11503643" cy="575733"/>
          </a:xfrm>
        </p:spPr>
        <p:txBody>
          <a:bodyPr/>
          <a:lstStyle/>
          <a:p>
            <a:r>
              <a:rPr lang="zh-CN" altLang="en-US" dirty="0" smtClean="0"/>
              <a:t>四</a:t>
            </a:r>
            <a:r>
              <a:rPr lang="en-US" altLang="zh-CN" dirty="0" smtClean="0"/>
              <a:t>. </a:t>
            </a:r>
            <a:r>
              <a:rPr lang="en-US" altLang="zh-CN" sz="3200" dirty="0" smtClean="0">
                <a:latin typeface="+mj-ea"/>
                <a:ea typeface="+mj-ea"/>
              </a:rPr>
              <a:t>AWSCLI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501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0172" y="583681"/>
            <a:ext cx="11272637" cy="21698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下载网址：</a:t>
            </a:r>
            <a:r>
              <a:rPr lang="en-US" altLang="zh-CN" dirty="0"/>
              <a:t>https://</a:t>
            </a:r>
            <a:r>
              <a:rPr lang="en-US" altLang="zh-CN" dirty="0">
                <a:latin typeface="+mn-ea"/>
              </a:rPr>
              <a:t>s3.amazonaws.com/aws-cli/AWSCLI64.msi</a:t>
            </a:r>
            <a:r>
              <a:rPr lang="en-US" altLang="zh-CN" dirty="0"/>
              <a:t> 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安装</a:t>
            </a:r>
            <a:r>
              <a:rPr lang="en-US" altLang="zh-CN" dirty="0" err="1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awscli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后，运行‘</a:t>
            </a:r>
            <a:r>
              <a:rPr lang="en-US" altLang="zh-CN" dirty="0" err="1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 --version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’查看是否安装完成；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输入</a:t>
            </a:r>
            <a:r>
              <a:rPr lang="en-US" altLang="zh-CN" dirty="0" err="1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 configure 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进行配置流程，依次输入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账户密钥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ID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，密钥，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区域（如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cn-northwest-1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），命令输出显示格式（如 </a:t>
            </a:r>
            <a:r>
              <a:rPr lang="en-US" altLang="zh-CN" dirty="0" err="1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json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）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35714"/>
          <a:stretch/>
        </p:blipFill>
        <p:spPr>
          <a:xfrm>
            <a:off x="5657267" y="2593501"/>
            <a:ext cx="6229933" cy="10132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74" y="2778865"/>
            <a:ext cx="5118445" cy="62570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1259" y="3958715"/>
            <a:ext cx="11272637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查看可用的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服务命令：</a:t>
            </a:r>
            <a:r>
              <a:rPr lang="en-US" altLang="zh-CN" dirty="0" err="1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  [command] help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66" y="4709015"/>
            <a:ext cx="5449834" cy="981388"/>
          </a:xfrm>
          <a:prstGeom prst="rect">
            <a:avLst/>
          </a:prstGeom>
        </p:spPr>
      </p:pic>
      <p:sp>
        <p:nvSpPr>
          <p:cNvPr id="8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83557" y="222548"/>
            <a:ext cx="11503643" cy="575733"/>
          </a:xfrm>
        </p:spPr>
        <p:txBody>
          <a:bodyPr/>
          <a:lstStyle/>
          <a:p>
            <a:r>
              <a:rPr lang="zh-CN" altLang="en-US" dirty="0" smtClean="0"/>
              <a:t>四</a:t>
            </a:r>
            <a:r>
              <a:rPr lang="en-US" altLang="zh-CN" dirty="0" smtClean="0"/>
              <a:t>. </a:t>
            </a:r>
            <a:r>
              <a:rPr lang="en-US" altLang="zh-CN" sz="3200" dirty="0" smtClean="0">
                <a:latin typeface="+mj-ea"/>
                <a:ea typeface="+mj-ea"/>
              </a:rPr>
              <a:t>AWSCLI-</a:t>
            </a:r>
            <a:r>
              <a:rPr lang="zh-CN" altLang="en-US" dirty="0" smtClean="0">
                <a:latin typeface="+mj-ea"/>
                <a:ea typeface="+mj-ea"/>
              </a:rPr>
              <a:t>下载及配置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114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73" y="1276165"/>
            <a:ext cx="4991427" cy="91465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7674" y="445169"/>
            <a:ext cx="11272637" cy="8771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查看存储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桶</a:t>
            </a:r>
            <a:endParaRPr lang="en-US" altLang="zh-CN" sz="16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68" y="3114080"/>
            <a:ext cx="5904589" cy="10753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7674" y="2114746"/>
            <a:ext cx="1127263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查看文件 </a:t>
            </a:r>
            <a:endParaRPr lang="en-US" altLang="zh-CN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aws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 s3 </a:t>
            </a:r>
            <a:r>
              <a:rPr lang="en-US" altLang="zh-CN" dirty="0" err="1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ls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  [s3 </a:t>
            </a:r>
            <a:r>
              <a:rPr lang="en-US" altLang="zh-CN" dirty="0" err="1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url</a:t>
            </a:r>
            <a:r>
              <a:rPr lang="en-US" altLang="zh-CN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]       </a:t>
            </a:r>
          </a:p>
        </p:txBody>
      </p:sp>
      <p:sp>
        <p:nvSpPr>
          <p:cNvPr id="1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83557" y="222548"/>
            <a:ext cx="11503643" cy="575733"/>
          </a:xfrm>
        </p:spPr>
        <p:txBody>
          <a:bodyPr/>
          <a:lstStyle/>
          <a:p>
            <a:r>
              <a:rPr lang="zh-CN" altLang="en-US" dirty="0" smtClean="0"/>
              <a:t>四</a:t>
            </a:r>
            <a:r>
              <a:rPr lang="en-US" altLang="zh-CN" dirty="0" smtClean="0"/>
              <a:t>. </a:t>
            </a:r>
            <a:r>
              <a:rPr lang="en-US" altLang="zh-CN" sz="3200" dirty="0" smtClean="0">
                <a:latin typeface="+mj-ea"/>
                <a:ea typeface="+mj-ea"/>
              </a:rPr>
              <a:t>AWSCLI-</a:t>
            </a:r>
            <a:r>
              <a:rPr lang="zh-CN" altLang="en-US" dirty="0" smtClean="0">
                <a:latin typeface="+mj-ea"/>
                <a:ea typeface="+mj-ea"/>
              </a:rPr>
              <a:t>常用命令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8168" y="4189418"/>
            <a:ext cx="1127263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将查看的文件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List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输出</a:t>
            </a:r>
            <a:r>
              <a:rPr lang="zh-CN" altLang="en-US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保存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到本地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txt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或者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csv</a:t>
            </a: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 s3 </a:t>
            </a:r>
            <a:r>
              <a:rPr lang="en-US" altLang="zh-CN" dirty="0" err="1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ls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 [s3 </a:t>
            </a:r>
            <a:r>
              <a:rPr lang="en-US" altLang="zh-CN" dirty="0" err="1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url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] &gt;E:/test.txt   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或   </a:t>
            </a:r>
            <a:r>
              <a:rPr lang="en-US" altLang="zh-CN" sz="1600" dirty="0" err="1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aws</a:t>
            </a:r>
            <a:r>
              <a:rPr lang="en-US" altLang="zh-CN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 s3 </a:t>
            </a:r>
            <a:r>
              <a:rPr lang="en-US" altLang="zh-CN" dirty="0" err="1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ls</a:t>
            </a:r>
            <a:r>
              <a:rPr lang="en-US" altLang="zh-CN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 [s3 </a:t>
            </a:r>
            <a:r>
              <a:rPr lang="en-US" altLang="zh-CN" dirty="0" err="1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url</a:t>
            </a:r>
            <a:r>
              <a:rPr lang="en-US" altLang="zh-CN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] &gt;E:/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test.csv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73" y="5323708"/>
            <a:ext cx="58959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4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07673" y="981698"/>
            <a:ext cx="11272637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上传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文件  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S3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的存储桶内若不存在指令中的文件夹，会自动进行创建，并将文件上传到创建的文件夹中；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命令：</a:t>
            </a:r>
            <a:r>
              <a:rPr lang="en-US" altLang="zh-CN" dirty="0" err="1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en-US" altLang="zh-CN" dirty="0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 s3 </a:t>
            </a:r>
            <a:r>
              <a:rPr lang="en-US" altLang="zh-CN" dirty="0" err="1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cp</a:t>
            </a:r>
            <a:r>
              <a:rPr lang="en-US" altLang="zh-CN" dirty="0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  [</a:t>
            </a:r>
            <a:r>
              <a:rPr lang="en-US" altLang="zh-CN" dirty="0" err="1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filepath</a:t>
            </a:r>
            <a:r>
              <a:rPr lang="en-US" altLang="zh-CN" dirty="0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]  [s3 </a:t>
            </a:r>
            <a:r>
              <a:rPr lang="en-US" altLang="zh-CN" dirty="0" err="1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url</a:t>
            </a:r>
            <a:r>
              <a:rPr lang="en-US" altLang="zh-CN" dirty="0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] 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73" y="2018833"/>
            <a:ext cx="6730894" cy="970219"/>
          </a:xfrm>
          <a:prstGeom prst="rect">
            <a:avLst/>
          </a:prstGeom>
        </p:spPr>
      </p:pic>
      <p:sp>
        <p:nvSpPr>
          <p:cNvPr id="5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83557" y="222548"/>
            <a:ext cx="11503643" cy="575733"/>
          </a:xfrm>
        </p:spPr>
        <p:txBody>
          <a:bodyPr/>
          <a:lstStyle/>
          <a:p>
            <a:r>
              <a:rPr lang="zh-CN" altLang="en-US" dirty="0" smtClean="0"/>
              <a:t>四</a:t>
            </a:r>
            <a:r>
              <a:rPr lang="en-US" altLang="zh-CN" dirty="0" smtClean="0"/>
              <a:t>. </a:t>
            </a:r>
            <a:r>
              <a:rPr lang="en-US" altLang="zh-CN" sz="3200" dirty="0" smtClean="0">
                <a:latin typeface="+mj-ea"/>
                <a:ea typeface="+mj-ea"/>
              </a:rPr>
              <a:t>AWSCLI-</a:t>
            </a:r>
            <a:r>
              <a:rPr lang="zh-CN" altLang="en-US" dirty="0" smtClean="0">
                <a:latin typeface="+mj-ea"/>
                <a:ea typeface="+mj-ea"/>
              </a:rPr>
              <a:t>常用命令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7673" y="3148428"/>
            <a:ext cx="11272637" cy="13388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删除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文件  删除存储桶中数据；</a:t>
            </a:r>
            <a:endParaRPr lang="en-US" altLang="zh-CN" dirty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命令：</a:t>
            </a:r>
            <a:r>
              <a:rPr lang="en-US" altLang="zh-CN" dirty="0" err="1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aws</a:t>
            </a:r>
            <a:r>
              <a:rPr lang="en-US" altLang="zh-CN" dirty="0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 s3 </a:t>
            </a:r>
            <a:r>
              <a:rPr lang="en-US" altLang="zh-CN" dirty="0" err="1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rm</a:t>
            </a:r>
            <a:r>
              <a:rPr lang="en-US" altLang="zh-CN" dirty="0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  [</a:t>
            </a:r>
            <a:r>
              <a:rPr lang="en-US" altLang="zh-CN" dirty="0" err="1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filepath</a:t>
            </a:r>
            <a:r>
              <a:rPr lang="en-US" altLang="zh-CN" dirty="0" smtClean="0">
                <a:solidFill>
                  <a:srgbClr val="FF0000"/>
                </a:solidFill>
                <a:latin typeface="+mj-ea"/>
                <a:sym typeface="Wingdings" panose="05000000000000000000" pitchFamily="2" charset="2"/>
              </a:rPr>
              <a:t>]  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6" y="4026187"/>
            <a:ext cx="56292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4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70570" y="288000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en-US" altLang="zh-CN" sz="3200" dirty="0" smtClean="0">
                <a:solidFill>
                  <a:srgbClr val="083041"/>
                </a:solidFill>
                <a:latin typeface="+mj-ea"/>
              </a:rPr>
              <a:t>AWS Snowball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</a:rPr>
              <a:t>流程简介</a:t>
            </a:r>
            <a:endParaRPr lang="en-US" altLang="zh-CN" sz="1400" b="0" spc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Meiryo UI" panose="020B0604030504040204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1563" y="1037680"/>
            <a:ext cx="75521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83041"/>
                </a:solidFill>
                <a:latin typeface="+mn-ea"/>
              </a:rPr>
              <a:t>通过一个</a:t>
            </a:r>
            <a:r>
              <a:rPr lang="en-US" altLang="zh-CN" sz="2000" dirty="0">
                <a:solidFill>
                  <a:srgbClr val="083041"/>
                </a:solidFill>
                <a:latin typeface="+mn-ea"/>
              </a:rPr>
              <a:t>Snowball</a:t>
            </a:r>
            <a:r>
              <a:rPr lang="zh-CN" altLang="en-US" sz="2000" dirty="0">
                <a:solidFill>
                  <a:srgbClr val="083041"/>
                </a:solidFill>
                <a:latin typeface="+mn-ea"/>
              </a:rPr>
              <a:t>作为中间传输介质，将数据上传至</a:t>
            </a:r>
            <a:r>
              <a:rPr lang="en-US" altLang="zh-CN" sz="2000" dirty="0">
                <a:solidFill>
                  <a:srgbClr val="083041"/>
                </a:solidFill>
                <a:latin typeface="+mn-ea"/>
              </a:rPr>
              <a:t>AWS</a:t>
            </a:r>
            <a:r>
              <a:rPr lang="zh-CN" altLang="en-US" sz="2000" dirty="0">
                <a:solidFill>
                  <a:srgbClr val="083041"/>
                </a:solidFill>
                <a:latin typeface="+mn-ea"/>
              </a:rPr>
              <a:t>云端，再</a:t>
            </a:r>
            <a:r>
              <a:rPr lang="zh-CN" altLang="en-US" sz="2000" dirty="0" smtClean="0">
                <a:solidFill>
                  <a:srgbClr val="083041"/>
                </a:solidFill>
                <a:latin typeface="+mn-ea"/>
              </a:rPr>
              <a:t>进行数据</a:t>
            </a:r>
            <a:r>
              <a:rPr lang="zh-CN" altLang="en-US" sz="2000" dirty="0">
                <a:solidFill>
                  <a:srgbClr val="083041"/>
                </a:solidFill>
                <a:latin typeface="+mn-ea"/>
              </a:rPr>
              <a:t>同步传输数据至客户云端存储桶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89017" y="4128279"/>
            <a:ext cx="231543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33" b="1" dirty="0">
                <a:cs typeface="+mn-ea"/>
                <a:sym typeface="+mn-lt"/>
              </a:rPr>
              <a:t>Snowball</a:t>
            </a:r>
            <a:r>
              <a:rPr lang="zh-CN" altLang="en-US" sz="1333" b="1" dirty="0">
                <a:cs typeface="+mn-ea"/>
                <a:sym typeface="+mn-lt"/>
              </a:rPr>
              <a:t> </a:t>
            </a:r>
            <a:r>
              <a:rPr lang="en-US" altLang="zh-CN" sz="1333" b="1" dirty="0">
                <a:cs typeface="+mn-ea"/>
                <a:sym typeface="+mn-lt"/>
              </a:rPr>
              <a:t>order &amp; delivery</a:t>
            </a:r>
            <a:endParaRPr lang="zh-CN" altLang="en-US" sz="1333" b="1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7616" y="4610234"/>
            <a:ext cx="2458105" cy="91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67" dirty="0">
                <a:cs typeface="+mn-ea"/>
                <a:sym typeface="+mn-lt"/>
              </a:rPr>
              <a:t>Snowball</a:t>
            </a:r>
            <a:r>
              <a:rPr lang="zh-CN" altLang="en-US" sz="1067" dirty="0">
                <a:cs typeface="+mn-ea"/>
                <a:sym typeface="+mn-lt"/>
              </a:rPr>
              <a:t> </a:t>
            </a:r>
            <a:r>
              <a:rPr lang="en-US" altLang="zh-CN" sz="1067" dirty="0">
                <a:cs typeface="+mn-ea"/>
                <a:sym typeface="+mn-lt"/>
              </a:rPr>
              <a:t>initialization: 3-7</a:t>
            </a:r>
            <a:r>
              <a:rPr lang="zh-CN" altLang="en-US" sz="1067" dirty="0">
                <a:cs typeface="+mn-ea"/>
                <a:sym typeface="+mn-lt"/>
              </a:rPr>
              <a:t> </a:t>
            </a:r>
            <a:r>
              <a:rPr lang="en-US" altLang="zh-CN" sz="1067" dirty="0">
                <a:cs typeface="+mn-ea"/>
                <a:sym typeface="+mn-lt"/>
              </a:rPr>
              <a:t>day:</a:t>
            </a:r>
          </a:p>
          <a:p>
            <a:r>
              <a:rPr lang="en-US" altLang="zh-CN" sz="1067" dirty="0">
                <a:cs typeface="+mn-ea"/>
                <a:sym typeface="+mn-lt"/>
              </a:rPr>
              <a:t>Snowball</a:t>
            </a:r>
            <a:r>
              <a:rPr lang="zh-CN" altLang="en-US" sz="1067" dirty="0">
                <a:cs typeface="+mn-ea"/>
                <a:sym typeface="+mn-lt"/>
              </a:rPr>
              <a:t> </a:t>
            </a:r>
            <a:r>
              <a:rPr lang="en-US" altLang="zh-CN" sz="1067" dirty="0">
                <a:cs typeface="+mn-ea"/>
                <a:sym typeface="+mn-lt"/>
              </a:rPr>
              <a:t>delivery: 4 day </a:t>
            </a:r>
          </a:p>
          <a:p>
            <a:r>
              <a:rPr lang="en-US" altLang="zh-CN" sz="1067" dirty="0">
                <a:cs typeface="+mn-ea"/>
                <a:sym typeface="+mn-lt"/>
              </a:rPr>
              <a:t>(land transportation Ningxia=&gt;Wuhan)</a:t>
            </a:r>
          </a:p>
          <a:p>
            <a:endParaRPr lang="en-US" altLang="zh-CN" sz="1067" dirty="0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75909" y="4118018"/>
            <a:ext cx="1536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cs typeface="+mn-ea"/>
                <a:sym typeface="+mn-lt"/>
              </a:rPr>
              <a:t>Snowball</a:t>
            </a:r>
            <a:r>
              <a:rPr lang="zh-CN" altLang="en-US" sz="1400" b="1" dirty="0">
                <a:cs typeface="+mn-ea"/>
                <a:sym typeface="+mn-lt"/>
              </a:rPr>
              <a:t> </a:t>
            </a:r>
            <a:r>
              <a:rPr lang="en-US" altLang="zh-CN" sz="1400" b="1" dirty="0">
                <a:cs typeface="+mn-ea"/>
                <a:sym typeface="+mn-lt"/>
              </a:rPr>
              <a:t>copy</a:t>
            </a:r>
            <a:endParaRPr lang="zh-CN" altLang="en-US" sz="1400" b="1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36368" y="4118018"/>
            <a:ext cx="1558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cs typeface="+mn-ea"/>
                <a:sym typeface="+mn-lt"/>
              </a:rPr>
              <a:t>Snowball to AWS</a:t>
            </a:r>
            <a:endParaRPr lang="zh-CN" altLang="en-US" sz="1400" b="1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73668" y="4118018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cs typeface="+mn-ea"/>
                <a:sym typeface="+mn-lt"/>
              </a:rPr>
              <a:t>Data upload</a:t>
            </a:r>
            <a:endParaRPr lang="zh-CN" altLang="en-US" sz="1400" b="1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90909" y="4055921"/>
            <a:ext cx="22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cs typeface="+mn-ea"/>
                <a:sym typeface="+mn-lt"/>
              </a:rPr>
              <a:t>Data transfer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1661" y="2860784"/>
            <a:ext cx="1539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7-11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days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47655" y="4594436"/>
            <a:ext cx="178310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67" dirty="0">
                <a:cs typeface="+mn-ea"/>
                <a:sym typeface="+mn-lt"/>
              </a:rPr>
              <a:t>Data copy speed: 300MB/S</a:t>
            </a:r>
            <a:endParaRPr lang="zh-CN" altLang="en-US" sz="1067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73668" y="4571842"/>
            <a:ext cx="2621101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67" dirty="0">
                <a:cs typeface="+mn-ea"/>
                <a:sym typeface="+mn-lt"/>
              </a:rPr>
              <a:t>Data upload to KOTEI S3</a:t>
            </a:r>
          </a:p>
          <a:p>
            <a:r>
              <a:rPr lang="en-US" altLang="zh-CN" sz="1067" dirty="0">
                <a:cs typeface="+mn-ea"/>
                <a:sym typeface="+mn-lt"/>
              </a:rPr>
              <a:t>Upload speed: 300MB/S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70570" y="2247962"/>
            <a:ext cx="1126829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65TB/snowball to Ningxia AWS, totally 21~ 25 days.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19415" y="2860784"/>
            <a:ext cx="96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3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days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07589" y="2860784"/>
            <a:ext cx="96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4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days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17565" y="4610234"/>
            <a:ext cx="2364559" cy="584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67" dirty="0">
                <a:cs typeface="+mn-ea"/>
                <a:sym typeface="+mn-lt"/>
              </a:rPr>
              <a:t>Snowball</a:t>
            </a:r>
            <a:r>
              <a:rPr lang="zh-CN" altLang="en-US" sz="1067" dirty="0">
                <a:cs typeface="+mn-ea"/>
                <a:sym typeface="+mn-lt"/>
              </a:rPr>
              <a:t> </a:t>
            </a:r>
            <a:r>
              <a:rPr lang="en-US" altLang="zh-CN" sz="1067" dirty="0">
                <a:cs typeface="+mn-ea"/>
                <a:sym typeface="+mn-lt"/>
              </a:rPr>
              <a:t>delivery: 4 day </a:t>
            </a:r>
          </a:p>
          <a:p>
            <a:r>
              <a:rPr lang="en-US" altLang="zh-CN" sz="1067" dirty="0">
                <a:cs typeface="+mn-ea"/>
                <a:sym typeface="+mn-lt"/>
              </a:rPr>
              <a:t>(land transportation Wuhan=&gt;Ningxia)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473823" y="2823587"/>
            <a:ext cx="9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3.5days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70657" y="4399345"/>
            <a:ext cx="2042344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67" dirty="0">
                <a:cs typeface="+mn-ea"/>
                <a:sym typeface="+mn-lt"/>
              </a:rPr>
              <a:t>KOTEI S3 bucket=&gt;ME S3 bucket</a:t>
            </a:r>
          </a:p>
          <a:p>
            <a:r>
              <a:rPr lang="en-US" altLang="zh-CN" sz="1067" dirty="0">
                <a:cs typeface="+mn-ea"/>
                <a:sym typeface="+mn-lt"/>
              </a:rPr>
              <a:t>Upload </a:t>
            </a:r>
            <a:r>
              <a:rPr lang="en-US" altLang="zh-CN" sz="1067" dirty="0" smtClean="0">
                <a:cs typeface="+mn-ea"/>
                <a:sym typeface="+mn-lt"/>
              </a:rPr>
              <a:t>speed: 310~370MB/S</a:t>
            </a:r>
            <a:endParaRPr lang="en-US" altLang="zh-CN" sz="1067" dirty="0">
              <a:cs typeface="+mn-ea"/>
              <a:sym typeface="+mn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6" y="3424767"/>
            <a:ext cx="1158004" cy="69838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431" y="3244758"/>
            <a:ext cx="1999232" cy="92698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708" y="3180612"/>
            <a:ext cx="1010683" cy="103503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525" y="3046346"/>
            <a:ext cx="1525936" cy="10357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84788" y="5379036"/>
            <a:ext cx="6075927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67" dirty="0">
                <a:cs typeface="+mn-ea"/>
                <a:sym typeface="+mn-lt"/>
              </a:rPr>
              <a:t>Remarks: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altLang="zh-CN" sz="1067" dirty="0">
                <a:cs typeface="+mn-ea"/>
                <a:sym typeface="+mn-lt"/>
              </a:rPr>
              <a:t>The data copy speed will plummet once the data size of snowball up to </a:t>
            </a:r>
            <a:r>
              <a:rPr lang="en-US" altLang="zh-CN" sz="1067" dirty="0" smtClean="0">
                <a:cs typeface="+mn-ea"/>
                <a:sym typeface="+mn-lt"/>
              </a:rPr>
              <a:t>60TB</a:t>
            </a:r>
            <a:r>
              <a:rPr lang="en-US" altLang="zh-CN" sz="1067" dirty="0">
                <a:cs typeface="+mn-ea"/>
                <a:sym typeface="+mn-lt"/>
              </a:rPr>
              <a:t>.</a:t>
            </a:r>
            <a:r>
              <a:rPr lang="zh-CN" altLang="en-US" sz="1067" dirty="0">
                <a:cs typeface="+mn-ea"/>
                <a:sym typeface="+mn-lt"/>
              </a:rPr>
              <a:t> </a:t>
            </a:r>
            <a:endParaRPr lang="en-US" altLang="zh-CN" sz="1067" dirty="0">
              <a:cs typeface="+mn-ea"/>
              <a:sym typeface="+mn-lt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1955567" y="3602523"/>
            <a:ext cx="624000" cy="336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909" y="3147402"/>
            <a:ext cx="1525936" cy="843889"/>
          </a:xfrm>
          <a:prstGeom prst="rect">
            <a:avLst/>
          </a:prstGeom>
        </p:spPr>
      </p:pic>
      <p:sp>
        <p:nvSpPr>
          <p:cNvPr id="28" name="右箭头 27"/>
          <p:cNvSpPr/>
          <p:nvPr/>
        </p:nvSpPr>
        <p:spPr>
          <a:xfrm>
            <a:off x="4699304" y="3602523"/>
            <a:ext cx="624000" cy="336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6382173" y="3602523"/>
            <a:ext cx="624000" cy="336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8563345" y="3631414"/>
            <a:ext cx="624000" cy="336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92223" y="2871063"/>
            <a:ext cx="96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3</a:t>
            </a:r>
            <a:r>
              <a:rPr lang="zh-CN" altLang="en-US" sz="1600" dirty="0">
                <a:cs typeface="+mn-ea"/>
                <a:sym typeface="+mn-lt"/>
              </a:rPr>
              <a:t> </a:t>
            </a:r>
            <a:r>
              <a:rPr lang="en-US" altLang="zh-CN" sz="1600" dirty="0">
                <a:cs typeface="+mn-ea"/>
                <a:sym typeface="+mn-lt"/>
              </a:rPr>
              <a:t>days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484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95970" y="465800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</a:rPr>
              <a:t>EC2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</a:rPr>
              <a:t>（</a:t>
            </a:r>
            <a:r>
              <a:rPr lang="en-US" altLang="zh-CN" sz="3200" dirty="0">
                <a:solidFill>
                  <a:srgbClr val="083041"/>
                </a:solidFill>
                <a:latin typeface="+mj-ea"/>
              </a:rPr>
              <a:t>Elastic Compute Cloud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</a:rPr>
              <a:t>）</a:t>
            </a:r>
            <a:endParaRPr lang="en-US" altLang="zh-CN" sz="3200" dirty="0" smtClean="0">
              <a:solidFill>
                <a:srgbClr val="083041"/>
              </a:solidFill>
              <a:latin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Meiryo UI" panose="020B0604030504040204" pitchFamily="34" charset="-128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770" y="849167"/>
            <a:ext cx="11272637" cy="30008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给使用者提供云端电脑进行租用，来运行所需应用的系统；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可创建运行满足需求的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Amazon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机器映象档，可在创建的虚拟机器上运行软件或者应用程序；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在数据上云流程中，用来创建</a:t>
            </a:r>
            <a:r>
              <a:rPr lang="zh-CN" altLang="en-US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高性能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虚拟机，在虚拟机中，运行指令给客户存储桶高速传输数据及访问修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改客户存储桶数据；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</p:txBody>
      </p:sp>
      <p:pic>
        <p:nvPicPr>
          <p:cNvPr id="6" name="Picture 2" descr="一文读懂 AWS S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150408"/>
            <a:ext cx="7898598" cy="250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99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82" y="1444585"/>
            <a:ext cx="8206853" cy="46163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3682" y="567961"/>
            <a:ext cx="1072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prstClr val="black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+mn-ea"/>
              </a:rPr>
              <a:t>登录</a:t>
            </a:r>
            <a:r>
              <a:rPr lang="en-US" altLang="zh-CN" dirty="0" smtClean="0">
                <a:solidFill>
                  <a:prstClr val="black"/>
                </a:solidFill>
                <a:latin typeface="+mn-ea"/>
              </a:rPr>
              <a:t>AWS</a:t>
            </a:r>
            <a:r>
              <a:rPr lang="zh-CN" altLang="en-US" dirty="0" smtClean="0">
                <a:solidFill>
                  <a:prstClr val="black"/>
                </a:solidFill>
                <a:latin typeface="+mn-ea"/>
              </a:rPr>
              <a:t>后，依次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选择</a:t>
            </a:r>
            <a:r>
              <a:rPr lang="zh-CN" altLang="en-US" dirty="0" smtClean="0">
                <a:solidFill>
                  <a:prstClr val="black"/>
                </a:solidFill>
                <a:latin typeface="+mn-ea"/>
              </a:rPr>
              <a:t> 服务 </a:t>
            </a:r>
            <a:r>
              <a:rPr lang="en-US" altLang="zh-CN" dirty="0" smtClean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 EC2</a:t>
            </a:r>
            <a:r>
              <a:rPr lang="zh-CN" altLang="en-US" dirty="0" smtClean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；</a:t>
            </a:r>
            <a:endParaRPr lang="zh-CN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80920" y="2934208"/>
            <a:ext cx="603504" cy="2103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0920" y="1869611"/>
            <a:ext cx="603504" cy="210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74899" y="337668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创建实例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426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1562" y="774016"/>
            <a:ext cx="10723418" cy="45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进入</a:t>
            </a:r>
            <a:r>
              <a:rPr lang="en-US" altLang="zh-CN" dirty="0" smtClean="0">
                <a:solidFill>
                  <a:prstClr val="black"/>
                </a:solidFill>
              </a:rPr>
              <a:t>EC2</a:t>
            </a:r>
            <a:r>
              <a:rPr lang="zh-CN" altLang="en-US" dirty="0" smtClean="0">
                <a:solidFill>
                  <a:prstClr val="black"/>
                </a:solidFill>
              </a:rPr>
              <a:t>界面后，选择启动实例；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62" y="1374560"/>
            <a:ext cx="8525026" cy="47953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57704" y="5364953"/>
            <a:ext cx="987552" cy="2926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374899" y="337668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创建实例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459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4" y="1341450"/>
            <a:ext cx="8589264" cy="483146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79320" y="3590509"/>
            <a:ext cx="6830568" cy="713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4899" y="798807"/>
            <a:ext cx="1072341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在实例列表，选择需要创建实例的系统映象；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74899" y="337668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创建实例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712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01899" y="786139"/>
            <a:ext cx="10723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prstClr val="black"/>
                </a:solidFill>
                <a:latin typeface="+mn-ea"/>
              </a:rPr>
              <a:t>选择所需的实例类型，</a:t>
            </a:r>
            <a:r>
              <a:rPr lang="zh-CN" altLang="en-US" sz="1600" dirty="0">
                <a:solidFill>
                  <a:srgbClr val="083041"/>
                </a:solidFill>
                <a:latin typeface="+mn-ea"/>
              </a:rPr>
              <a:t>可运行小，大，极大三种能力的虚拟私有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服务器；</a:t>
            </a:r>
            <a:endParaRPr lang="en-US" altLang="zh-CN" sz="1600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83041"/>
                </a:solidFill>
                <a:latin typeface="+mn-ea"/>
              </a:rPr>
              <a:t>网络</a:t>
            </a:r>
            <a:r>
              <a:rPr lang="zh-CN" altLang="en-US" sz="1600" dirty="0" smtClean="0">
                <a:solidFill>
                  <a:srgbClr val="083041"/>
                </a:solidFill>
                <a:latin typeface="+mn-ea"/>
              </a:rPr>
              <a:t>性能代表着数据传输速率；</a:t>
            </a:r>
            <a:endParaRPr lang="en-US" altLang="zh-CN" sz="16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74899" y="337668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创建实例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46" y="1682241"/>
            <a:ext cx="8441354" cy="452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26" y="2065337"/>
            <a:ext cx="8157182" cy="39412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8996" y="961032"/>
            <a:ext cx="10221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+mn-ea"/>
              </a:rPr>
              <a:t>按步骤点击，最后一步下拉框选择‘创建新 密钥对’，密钥对名称可自定义，点击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下载密钥对，</a:t>
            </a:r>
            <a:endParaRPr lang="en-US" altLang="zh-CN" dirty="0" smtClean="0">
              <a:solidFill>
                <a:srgbClr val="FF0000"/>
              </a:solidFill>
              <a:latin typeface="+mn-ea"/>
            </a:endParaRPr>
          </a:p>
          <a:p>
            <a:r>
              <a:rPr lang="en-US" altLang="zh-CN" dirty="0" smtClean="0">
                <a:solidFill>
                  <a:prstClr val="black"/>
                </a:solidFill>
                <a:latin typeface="+mn-ea"/>
              </a:rPr>
              <a:t>      </a:t>
            </a:r>
            <a:r>
              <a:rPr lang="zh-CN" altLang="en-US" dirty="0" smtClean="0">
                <a:solidFill>
                  <a:prstClr val="black"/>
                </a:solidFill>
                <a:latin typeface="+mn-ea"/>
              </a:rPr>
              <a:t>会自动下载生成一个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</a:rPr>
              <a:t>.</a:t>
            </a:r>
            <a:r>
              <a:rPr lang="en-US" altLang="zh-CN" dirty="0" err="1" smtClean="0">
                <a:solidFill>
                  <a:srgbClr val="FF0000"/>
                </a:solidFill>
                <a:latin typeface="+mn-ea"/>
              </a:rPr>
              <a:t>pem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文件</a:t>
            </a:r>
            <a:r>
              <a:rPr lang="zh-CN" altLang="en-US" dirty="0" smtClean="0">
                <a:latin typeface="+mn-ea"/>
              </a:rPr>
              <a:t>；</a:t>
            </a:r>
            <a:endParaRPr lang="en-US" altLang="zh-CN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+mn-ea"/>
              </a:rPr>
              <a:t>启动</a:t>
            </a:r>
            <a:r>
              <a:rPr lang="zh-CN" altLang="en-US" dirty="0">
                <a:solidFill>
                  <a:prstClr val="black"/>
                </a:solidFill>
                <a:latin typeface="+mn-ea"/>
              </a:rPr>
              <a:t>新</a:t>
            </a:r>
            <a:r>
              <a:rPr lang="zh-CN" altLang="en-US" dirty="0" smtClean="0">
                <a:solidFill>
                  <a:prstClr val="black"/>
                </a:solidFill>
                <a:latin typeface="+mn-ea"/>
              </a:rPr>
              <a:t>实例；</a:t>
            </a:r>
            <a:endParaRPr lang="zh-CN" altLang="en-US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336" y="2124359"/>
            <a:ext cx="800100" cy="98107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374899" y="337668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创建实例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28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615754"/>
            <a:ext cx="9783762" cy="46120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2496" y="816580"/>
            <a:ext cx="7629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点击实例，可查看实例的摘要，在实例状态可操作启动或者停止实例；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每次使用完毕，记得关闭 实例；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11399" y="280370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创建实例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021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99" y="1756767"/>
            <a:ext cx="9447576" cy="445353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4899" y="915735"/>
            <a:ext cx="605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确定实例状态是</a:t>
            </a:r>
            <a:r>
              <a:rPr lang="en-US" altLang="zh-CN" dirty="0" smtClean="0">
                <a:solidFill>
                  <a:prstClr val="black"/>
                </a:solidFill>
              </a:rPr>
              <a:t>”</a:t>
            </a:r>
            <a:r>
              <a:rPr lang="zh-CN" altLang="en-US" dirty="0" smtClean="0">
                <a:solidFill>
                  <a:prstClr val="black"/>
                </a:solidFill>
              </a:rPr>
              <a:t>正在运行</a:t>
            </a:r>
            <a:r>
              <a:rPr lang="en-US" altLang="zh-CN" dirty="0" smtClean="0">
                <a:solidFill>
                  <a:prstClr val="black"/>
                </a:solidFill>
              </a:rPr>
              <a:t>”</a:t>
            </a:r>
            <a:r>
              <a:rPr lang="zh-CN" altLang="en-US" dirty="0" smtClean="0">
                <a:solidFill>
                  <a:prstClr val="black"/>
                </a:solidFill>
              </a:rPr>
              <a:t>，然后复制公有</a:t>
            </a:r>
            <a:r>
              <a:rPr lang="en-US" altLang="zh-CN" dirty="0" smtClean="0">
                <a:solidFill>
                  <a:prstClr val="black"/>
                </a:solidFill>
              </a:rPr>
              <a:t>IPv4 DNS;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本地</a:t>
            </a:r>
            <a:r>
              <a:rPr lang="zh-CN" altLang="en-US" dirty="0" smtClean="0">
                <a:solidFill>
                  <a:prstClr val="black"/>
                </a:solidFill>
              </a:rPr>
              <a:t>下载</a:t>
            </a:r>
            <a:r>
              <a:rPr lang="en-US" altLang="zh-CN" dirty="0" err="1" smtClean="0">
                <a:solidFill>
                  <a:prstClr val="black"/>
                </a:solidFill>
              </a:rPr>
              <a:t>PuTTY</a:t>
            </a:r>
            <a:r>
              <a:rPr lang="zh-CN" altLang="en-US" dirty="0" smtClean="0">
                <a:solidFill>
                  <a:prstClr val="black"/>
                </a:solidFill>
              </a:rPr>
              <a:t>软件来远程连接</a:t>
            </a:r>
            <a:r>
              <a:rPr lang="en-US" altLang="zh-CN" dirty="0" smtClean="0">
                <a:solidFill>
                  <a:prstClr val="black"/>
                </a:solidFill>
              </a:rPr>
              <a:t>EC2</a:t>
            </a:r>
            <a:r>
              <a:rPr lang="zh-CN" altLang="en-US" dirty="0" smtClean="0">
                <a:solidFill>
                  <a:prstClr val="black"/>
                </a:solidFill>
              </a:rPr>
              <a:t>虚拟机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374899" y="337668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创建实例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688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74899" y="952500"/>
            <a:ext cx="11272637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P</a:t>
            </a:r>
            <a:r>
              <a:rPr lang="en-US" altLang="zh-CN" sz="2400" dirty="0" err="1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uTTY</a:t>
            </a:r>
            <a:r>
              <a:rPr lang="zh-CN" altLang="en-US" sz="2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使用</a:t>
            </a:r>
            <a:r>
              <a:rPr lang="zh-CN" altLang="en-US" sz="2400" dirty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：</a:t>
            </a:r>
            <a:endParaRPr lang="en-US" altLang="zh-CN" sz="24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+mn-ea"/>
              </a:rPr>
              <a:t>下载地址：</a:t>
            </a:r>
            <a:r>
              <a:rPr lang="en-US" altLang="zh-CN" sz="2400" dirty="0" smtClean="0">
                <a:latin typeface="+mn-ea"/>
              </a:rPr>
              <a:t>https</a:t>
            </a:r>
            <a:r>
              <a:rPr lang="en-US" altLang="zh-CN" sz="2400" dirty="0">
                <a:latin typeface="+mn-ea"/>
              </a:rPr>
              <a:t>://www.chiark.greenend.org.uk/~sgtatham/putty/</a:t>
            </a:r>
            <a:endParaRPr lang="en-US" altLang="zh-CN" sz="2400" dirty="0" smtClean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使用</a:t>
            </a:r>
            <a:r>
              <a:rPr lang="en-US" altLang="zh-CN" sz="2400" dirty="0" err="1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PuTTY</a:t>
            </a:r>
            <a:r>
              <a:rPr lang="zh-CN" altLang="en-US" sz="2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进行远程登录控制</a:t>
            </a:r>
            <a:r>
              <a:rPr lang="en-US" altLang="zh-CN" sz="2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AWS EC2</a:t>
            </a:r>
            <a:r>
              <a:rPr lang="zh-CN" altLang="en-US" sz="2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虚拟机，进行使用操作；</a:t>
            </a:r>
            <a:endParaRPr lang="en-US" altLang="zh-CN" sz="2400" dirty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374899" y="337668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EC2-PuTTY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连接实例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00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3283" y="795849"/>
            <a:ext cx="1072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打开 </a:t>
            </a:r>
            <a:r>
              <a:rPr lang="en-US" altLang="zh-CN" dirty="0" smtClean="0">
                <a:solidFill>
                  <a:prstClr val="black"/>
                </a:solidFill>
              </a:rPr>
              <a:t>Puttygen.exe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在 </a:t>
            </a:r>
            <a:r>
              <a:rPr lang="en-US" altLang="zh-CN" dirty="0" smtClean="0">
                <a:solidFill>
                  <a:prstClr val="black"/>
                </a:solidFill>
              </a:rPr>
              <a:t>File </a:t>
            </a:r>
            <a:r>
              <a:rPr lang="zh-CN" altLang="en-US" dirty="0" smtClean="0">
                <a:solidFill>
                  <a:prstClr val="black"/>
                </a:solidFill>
              </a:rPr>
              <a:t>中选择 </a:t>
            </a:r>
            <a:r>
              <a:rPr lang="en-US" altLang="zh-CN" dirty="0" smtClean="0">
                <a:solidFill>
                  <a:prstClr val="black"/>
                </a:solidFill>
              </a:rPr>
              <a:t>load private key</a:t>
            </a:r>
            <a:r>
              <a:rPr lang="zh-CN" altLang="en-US" dirty="0" smtClean="0">
                <a:solidFill>
                  <a:prstClr val="black"/>
                </a:solidFill>
              </a:rPr>
              <a:t>，选择 创建实例时生成的后缀为</a:t>
            </a:r>
            <a:r>
              <a:rPr lang="en-US" altLang="zh-CN" dirty="0" smtClean="0">
                <a:solidFill>
                  <a:prstClr val="black"/>
                </a:solidFill>
              </a:rPr>
              <a:t>.</a:t>
            </a:r>
            <a:r>
              <a:rPr lang="en-US" altLang="zh-CN" dirty="0" err="1" smtClean="0">
                <a:solidFill>
                  <a:prstClr val="black"/>
                </a:solidFill>
              </a:rPr>
              <a:t>pem</a:t>
            </a:r>
            <a:r>
              <a:rPr lang="zh-CN" altLang="en-US" dirty="0" smtClean="0">
                <a:solidFill>
                  <a:prstClr val="black"/>
                </a:solidFill>
              </a:rPr>
              <a:t>的文件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加载</a:t>
            </a:r>
            <a:r>
              <a:rPr lang="zh-CN" altLang="en-US" dirty="0" smtClean="0">
                <a:solidFill>
                  <a:prstClr val="black"/>
                </a:solidFill>
              </a:rPr>
              <a:t>后，点击 </a:t>
            </a:r>
            <a:r>
              <a:rPr lang="en-US" altLang="zh-CN" dirty="0" smtClean="0">
                <a:solidFill>
                  <a:prstClr val="black"/>
                </a:solidFill>
              </a:rPr>
              <a:t>save private key</a:t>
            </a:r>
            <a:r>
              <a:rPr lang="zh-CN" altLang="en-US" dirty="0" smtClean="0">
                <a:solidFill>
                  <a:prstClr val="black"/>
                </a:solidFill>
              </a:rPr>
              <a:t>，生成一个后缀为</a:t>
            </a:r>
            <a:r>
              <a:rPr lang="en-US" altLang="zh-CN" dirty="0" smtClean="0">
                <a:solidFill>
                  <a:prstClr val="black"/>
                </a:solidFill>
              </a:rPr>
              <a:t>.</a:t>
            </a:r>
            <a:r>
              <a:rPr lang="en-US" altLang="zh-CN" dirty="0" err="1" smtClean="0">
                <a:solidFill>
                  <a:prstClr val="black"/>
                </a:solidFill>
              </a:rPr>
              <a:t>ppk</a:t>
            </a:r>
            <a:r>
              <a:rPr lang="zh-CN" altLang="en-US" dirty="0" smtClean="0">
                <a:solidFill>
                  <a:prstClr val="black"/>
                </a:solidFill>
              </a:rPr>
              <a:t>的文件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721" y="2034540"/>
            <a:ext cx="3714508" cy="37247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00" y="2034540"/>
            <a:ext cx="3930555" cy="39305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84122" y="2786918"/>
            <a:ext cx="1216640" cy="341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42721" y="2263140"/>
            <a:ext cx="265998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13796" y="4892802"/>
            <a:ext cx="951798" cy="246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358" y="871100"/>
            <a:ext cx="1495425" cy="1066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83" y="2034540"/>
            <a:ext cx="2257425" cy="3105150"/>
          </a:xfrm>
          <a:prstGeom prst="rect">
            <a:avLst/>
          </a:prstGeom>
        </p:spPr>
      </p:pic>
      <p:sp>
        <p:nvSpPr>
          <p:cNvPr id="11" name="标题 1"/>
          <p:cNvSpPr txBox="1"/>
          <p:nvPr/>
        </p:nvSpPr>
        <p:spPr>
          <a:xfrm>
            <a:off x="363283" y="366188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EC2-PuTTY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连接实例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012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3057" y="1219200"/>
            <a:ext cx="11768943" cy="16312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83041"/>
                </a:solidFill>
                <a:latin typeface="+mn-ea"/>
              </a:rPr>
              <a:t>S3</a:t>
            </a:r>
            <a:r>
              <a:rPr lang="zh-CN" altLang="en-US" sz="2000" dirty="0" smtClean="0">
                <a:solidFill>
                  <a:srgbClr val="083041"/>
                </a:solidFill>
                <a:latin typeface="+mn-ea"/>
              </a:rPr>
              <a:t>是</a:t>
            </a:r>
            <a:r>
              <a:rPr lang="en-US" altLang="zh-CN" sz="2000" dirty="0" smtClean="0">
                <a:solidFill>
                  <a:srgbClr val="083041"/>
                </a:solidFill>
                <a:latin typeface="+mn-ea"/>
              </a:rPr>
              <a:t>AWS</a:t>
            </a:r>
            <a:r>
              <a:rPr lang="zh-CN" altLang="en-US" sz="2000" dirty="0" smtClean="0">
                <a:solidFill>
                  <a:srgbClr val="083041"/>
                </a:solidFill>
                <a:latin typeface="+mn-ea"/>
              </a:rPr>
              <a:t>的一个存储服务，是一个全球区域网络，表现为一个超大硬盘，可在其中存储检索数据；</a:t>
            </a:r>
            <a:endParaRPr lang="en-US" altLang="zh-CN" sz="2000" dirty="0" smtClean="0">
              <a:solidFill>
                <a:srgbClr val="083041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083041"/>
                </a:solidFill>
                <a:latin typeface="+mn-ea"/>
              </a:rPr>
              <a:t>在</a:t>
            </a:r>
            <a:r>
              <a:rPr lang="en-US" altLang="zh-CN" sz="2000" dirty="0" smtClean="0">
                <a:solidFill>
                  <a:srgbClr val="083041"/>
                </a:solidFill>
                <a:latin typeface="+mn-ea"/>
              </a:rPr>
              <a:t>S3</a:t>
            </a:r>
            <a:r>
              <a:rPr lang="zh-CN" altLang="en-US" sz="2000" dirty="0" smtClean="0">
                <a:solidFill>
                  <a:srgbClr val="083041"/>
                </a:solidFill>
                <a:latin typeface="+mn-ea"/>
              </a:rPr>
              <a:t>中，每个账户只能创建拥有</a:t>
            </a:r>
            <a:r>
              <a:rPr lang="en-US" altLang="zh-CN" sz="2000" dirty="0" smtClean="0">
                <a:solidFill>
                  <a:srgbClr val="083041"/>
                </a:solidFill>
                <a:latin typeface="+mn-ea"/>
              </a:rPr>
              <a:t>100</a:t>
            </a:r>
            <a:r>
              <a:rPr lang="zh-CN" altLang="en-US" sz="2000" dirty="0" smtClean="0">
                <a:solidFill>
                  <a:srgbClr val="083041"/>
                </a:solidFill>
                <a:latin typeface="+mn-ea"/>
              </a:rPr>
              <a:t>个存储桶，存储桶有规定的命名法则，每个存储桶类比于一个</a:t>
            </a:r>
            <a:r>
              <a:rPr lang="en-US" altLang="zh-CN" sz="2000" dirty="0" smtClean="0">
                <a:solidFill>
                  <a:srgbClr val="083041"/>
                </a:solidFill>
                <a:latin typeface="+mn-ea"/>
              </a:rPr>
              <a:t>PC</a:t>
            </a:r>
            <a:r>
              <a:rPr lang="zh-CN" altLang="en-US" sz="2000" dirty="0" smtClean="0">
                <a:solidFill>
                  <a:srgbClr val="083041"/>
                </a:solidFill>
                <a:latin typeface="+mn-ea"/>
              </a:rPr>
              <a:t>硬盘，在存储桶存储的数据称为对象，类比于</a:t>
            </a:r>
            <a:r>
              <a:rPr lang="en-US" altLang="zh-CN" sz="2000" dirty="0" smtClean="0">
                <a:solidFill>
                  <a:srgbClr val="083041"/>
                </a:solidFill>
                <a:latin typeface="+mn-ea"/>
              </a:rPr>
              <a:t>PC</a:t>
            </a:r>
            <a:r>
              <a:rPr lang="zh-CN" altLang="en-US" sz="2000" dirty="0" smtClean="0">
                <a:solidFill>
                  <a:srgbClr val="083041"/>
                </a:solidFill>
                <a:latin typeface="+mn-ea"/>
              </a:rPr>
              <a:t>硬盘中的文件和文件夹；</a:t>
            </a:r>
            <a:endParaRPr lang="en-US" altLang="zh-CN" sz="2000" dirty="0" smtClean="0">
              <a:solidFill>
                <a:srgbClr val="083041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srgbClr val="083041"/>
              </a:solidFill>
              <a:latin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 smtClean="0">
              <a:solidFill>
                <a:srgbClr val="083041"/>
              </a:solidFill>
              <a:latin typeface="+mn-ea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70570" y="288000"/>
            <a:ext cx="8644830" cy="3851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二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 S3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（</a:t>
            </a:r>
            <a:r>
              <a:rPr lang="en-US" altLang="zh-CN" sz="3200" dirty="0">
                <a:solidFill>
                  <a:srgbClr val="083041"/>
                </a:solidFill>
                <a:latin typeface="+mj-ea"/>
                <a:ea typeface="+mj-ea"/>
              </a:rPr>
              <a:t>Simple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Storage Service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）</a:t>
            </a:r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  <p:pic>
        <p:nvPicPr>
          <p:cNvPr id="4" name="Picture 2" descr="一文读懂 AWS S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947208"/>
            <a:ext cx="7898598" cy="250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6799" r="75625" b="43334"/>
          <a:stretch/>
        </p:blipFill>
        <p:spPr>
          <a:xfrm>
            <a:off x="314096" y="2324076"/>
            <a:ext cx="2971800" cy="34198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4096" y="858023"/>
            <a:ext cx="10723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</a:rPr>
              <a:t>启动</a:t>
            </a:r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r>
              <a:rPr lang="en-US" altLang="zh-CN" dirty="0" err="1" smtClean="0">
                <a:solidFill>
                  <a:prstClr val="black"/>
                </a:solidFill>
              </a:rPr>
              <a:t>PuTTY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将复制的</a:t>
            </a:r>
            <a:r>
              <a:rPr lang="en-US" altLang="zh-CN" dirty="0" smtClean="0">
                <a:solidFill>
                  <a:prstClr val="black"/>
                </a:solidFill>
              </a:rPr>
              <a:t>EC2</a:t>
            </a:r>
            <a:r>
              <a:rPr lang="zh-CN" altLang="en-US" dirty="0" smtClean="0">
                <a:solidFill>
                  <a:prstClr val="black"/>
                </a:solidFill>
              </a:rPr>
              <a:t>实例的公有</a:t>
            </a:r>
            <a:r>
              <a:rPr lang="en-US" altLang="zh-CN" dirty="0" smtClean="0">
                <a:solidFill>
                  <a:prstClr val="black"/>
                </a:solidFill>
              </a:rPr>
              <a:t>DNS</a:t>
            </a:r>
            <a:r>
              <a:rPr lang="zh-CN" altLang="en-US" dirty="0" smtClean="0">
                <a:solidFill>
                  <a:prstClr val="black"/>
                </a:solidFill>
              </a:rPr>
              <a:t>粘贴在</a:t>
            </a:r>
            <a:r>
              <a:rPr lang="en-US" altLang="zh-CN" dirty="0" smtClean="0">
                <a:solidFill>
                  <a:prstClr val="black"/>
                </a:solidFill>
              </a:rPr>
              <a:t>Host Name</a:t>
            </a:r>
            <a:r>
              <a:rPr lang="zh-CN" altLang="en-US" dirty="0" smtClean="0">
                <a:solidFill>
                  <a:prstClr val="black"/>
                </a:solidFill>
              </a:rPr>
              <a:t>中；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选择</a:t>
            </a:r>
            <a:r>
              <a:rPr lang="en-US" altLang="zh-CN" dirty="0" smtClean="0">
                <a:solidFill>
                  <a:prstClr val="black"/>
                </a:solidFill>
              </a:rPr>
              <a:t>SSH</a:t>
            </a:r>
            <a:r>
              <a:rPr lang="zh-CN" altLang="en-US" dirty="0" smtClean="0">
                <a:solidFill>
                  <a:prstClr val="black"/>
                </a:solidFill>
              </a:rPr>
              <a:t>展开，再选择</a:t>
            </a:r>
            <a:r>
              <a:rPr lang="en-US" altLang="zh-CN" dirty="0" err="1" smtClean="0">
                <a:solidFill>
                  <a:prstClr val="black"/>
                </a:solidFill>
              </a:rPr>
              <a:t>Auth</a:t>
            </a:r>
            <a:r>
              <a:rPr lang="en-US" altLang="zh-CN" dirty="0" smtClean="0">
                <a:solidFill>
                  <a:prstClr val="black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在</a:t>
            </a:r>
            <a:r>
              <a:rPr lang="en-US" altLang="zh-CN" dirty="0" smtClean="0">
                <a:solidFill>
                  <a:prstClr val="black"/>
                </a:solidFill>
              </a:rPr>
              <a:t>Browse</a:t>
            </a:r>
            <a:r>
              <a:rPr lang="zh-CN" altLang="en-US" dirty="0" smtClean="0">
                <a:solidFill>
                  <a:prstClr val="black"/>
                </a:solidFill>
              </a:rPr>
              <a:t>中将生成的</a:t>
            </a:r>
            <a:r>
              <a:rPr lang="en-US" altLang="zh-CN" dirty="0" smtClean="0">
                <a:solidFill>
                  <a:prstClr val="black"/>
                </a:solidFill>
              </a:rPr>
              <a:t>PPK</a:t>
            </a:r>
            <a:r>
              <a:rPr lang="zh-CN" altLang="en-US" dirty="0" smtClean="0">
                <a:solidFill>
                  <a:prstClr val="black"/>
                </a:solidFill>
              </a:rPr>
              <a:t>文件加载进去；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769" y="2430484"/>
            <a:ext cx="3493008" cy="34724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004" y="2445070"/>
            <a:ext cx="3473894" cy="34432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755" y="2445070"/>
            <a:ext cx="3627144" cy="36217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8072" y="4034004"/>
            <a:ext cx="981924" cy="32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24652" y="3175618"/>
            <a:ext cx="1747448" cy="367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72005" y="4737100"/>
            <a:ext cx="594908" cy="148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32980" y="4885436"/>
            <a:ext cx="708015" cy="246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427380" y="4563589"/>
            <a:ext cx="2438496" cy="4529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363283" y="366188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EC2-PuTTY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连接实例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125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5578" y="823930"/>
            <a:ext cx="86613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</a:rPr>
              <a:t>Login as</a:t>
            </a:r>
            <a:r>
              <a:rPr lang="zh-CN" altLang="en-US" dirty="0" smtClean="0">
                <a:solidFill>
                  <a:prstClr val="black"/>
                </a:solidFill>
              </a:rPr>
              <a:t>输入：</a:t>
            </a:r>
            <a:r>
              <a:rPr lang="en-US" altLang="zh-CN" dirty="0" smtClean="0">
                <a:solidFill>
                  <a:prstClr val="black"/>
                </a:solidFill>
              </a:rPr>
              <a:t>ec2-user </a:t>
            </a:r>
            <a:r>
              <a:rPr lang="zh-CN" altLang="en-US" dirty="0" smtClean="0">
                <a:solidFill>
                  <a:prstClr val="black"/>
                </a:solidFill>
              </a:rPr>
              <a:t>，回车；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</a:rPr>
              <a:t>在光标处输入相应指令进行操作；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prstClr val="black"/>
                </a:solidFill>
              </a:rPr>
              <a:t>ME</a:t>
            </a:r>
            <a:r>
              <a:rPr lang="zh-CN" altLang="en-US" dirty="0" smtClean="0">
                <a:solidFill>
                  <a:prstClr val="black"/>
                </a:solidFill>
              </a:rPr>
              <a:t>为客户存储桶的配置文件，在里面配置了客户存储桶账号的密钥对，地区等，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所以可通过该配置文件访问客户桶；</a:t>
            </a:r>
            <a:endParaRPr lang="en-US" altLang="zh-CN" dirty="0" smtClean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98" y="2213568"/>
            <a:ext cx="5751443" cy="3659226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63283" y="366188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实例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操作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03" y="2213568"/>
            <a:ext cx="5672439" cy="357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3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5575" y="889000"/>
            <a:ext cx="110278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客户的存储桶有设定权限，只能对开放使用的存储桶进行操作；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对客户的桶进行命令操作，在命令后加“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 profile ME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”，该参数为客户桶访问的配置文件，根据项目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实际情况，输入客户提供的配置文件名；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直接将本地文件向客户桶传输，先将待传数据传入我们的存储桶，再从我们桶传输数据至客户桶；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查看客户桶数据（用来确定传输数据是否正确，是否操作成功）；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命令：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aws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s3 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[S3 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--profile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传少数数据：使用复制指令，从我们桶复制到客户桶；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命令：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aws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s3 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数据地址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][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客户桶数据地址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--profile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删除数据：使用删除指令，删除客户桶文件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aws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s3 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需删除的文件地址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–profile ME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75" y="4002157"/>
            <a:ext cx="9568584" cy="1992243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363283" y="366188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访问操作客户存储桶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03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5078" y="630613"/>
            <a:ext cx="6013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通过数据同步指令，将存储桶内数据同步至客户桶；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可以同时开多个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EC2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，运行指令进行数据同步；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传输开始后，使用虚拟机内部资源，与本机网络无关；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597" y="1515792"/>
            <a:ext cx="11624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命令：</a:t>
            </a:r>
            <a:r>
              <a:rPr lang="en-US" altLang="zh-CN" dirty="0" err="1">
                <a:solidFill>
                  <a:srgbClr val="FF0000"/>
                </a:solidFill>
              </a:rPr>
              <a:t>aws</a:t>
            </a:r>
            <a:r>
              <a:rPr lang="en-US" altLang="zh-CN" dirty="0">
                <a:solidFill>
                  <a:srgbClr val="FF0000"/>
                </a:solidFill>
              </a:rPr>
              <a:t> s3 sync s3://aptiv-mobiileye-data/20201023_0048/ s3://mobileye-adcammid-chinputs-cnw1-inputs/SC_data_collection/WBACR6103LLJ30939/20201023/052140/20201023_0048/ --profile 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5078" y="2219364"/>
            <a:ext cx="473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85" y="2547090"/>
            <a:ext cx="8198948" cy="3429437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147383" y="247246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五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AWS</a:t>
            </a:r>
            <a:r>
              <a:rPr lang="zh-CN" altLang="en-US" sz="3200" dirty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EC2-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数据传输至客户桶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710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88F4143A-202B-4569-9410-09D61B2A9907}"/>
              </a:ext>
            </a:extLst>
          </p:cNvPr>
          <p:cNvSpPr txBox="1">
            <a:spLocks/>
          </p:cNvSpPr>
          <p:nvPr/>
        </p:nvSpPr>
        <p:spPr>
          <a:xfrm>
            <a:off x="405565" y="832870"/>
            <a:ext cx="11224684" cy="3833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b="0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b="0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b="0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b="0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b="0" kern="1200" spc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40">
              <a:buNone/>
            </a:pPr>
            <a:r>
              <a:rPr lang="zh-CN" altLang="en-US" sz="1400" b="1" dirty="0">
                <a:solidFill>
                  <a:prstClr val="black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关于数据云上交付，根据与客户的交流，形成了以下流程，并逐步实现各环节工具化，自动化。</a:t>
            </a:r>
            <a:endParaRPr lang="en-US" altLang="zh-CN" sz="1400" b="1" dirty="0">
              <a:solidFill>
                <a:prstClr val="black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7577" y="1483512"/>
            <a:ext cx="2707854" cy="33855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Data (to be delivered)</a:t>
            </a:r>
            <a:endParaRPr lang="zh-CN" alt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263352" y="2180861"/>
            <a:ext cx="2736304" cy="8309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sz="1600" dirty="0"/>
              <a:t>Upload data to Mobile storage device(</a:t>
            </a:r>
            <a:r>
              <a:rPr lang="en-US" altLang="zh-CN" sz="1600" dirty="0" err="1"/>
              <a:t>like:snowball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291803" y="3353501"/>
            <a:ext cx="2679403" cy="5847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sz="1600" dirty="0"/>
              <a:t>Upload data to own bucket 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4341257" y="1483512"/>
            <a:ext cx="2736304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Generate </a:t>
            </a:r>
            <a:r>
              <a:rPr lang="en-US" altLang="zh-CN" sz="1600" dirty="0" err="1"/>
              <a:t>Json</a:t>
            </a:r>
            <a:r>
              <a:rPr lang="en-US" altLang="zh-CN" sz="1600" dirty="0"/>
              <a:t> report containing file names and size</a:t>
            </a:r>
            <a:endParaRPr lang="zh-CN" alt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311003" y="4279917"/>
            <a:ext cx="2641004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Copy data to ME’s bucket after completing the upload</a:t>
            </a:r>
            <a:endParaRPr lang="zh-CN" altLang="en-US" sz="1600" dirty="0"/>
          </a:p>
        </p:txBody>
      </p:sp>
      <p:sp>
        <p:nvSpPr>
          <p:cNvPr id="10" name="文本框 9"/>
          <p:cNvSpPr txBox="1"/>
          <p:nvPr/>
        </p:nvSpPr>
        <p:spPr>
          <a:xfrm>
            <a:off x="358652" y="5452557"/>
            <a:ext cx="2545704" cy="10772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Get the file names and size in ME’s bucket after completing the copy</a:t>
            </a:r>
            <a:endParaRPr lang="zh-CN" altLang="en-US" sz="16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436557" y="2822221"/>
            <a:ext cx="2542956" cy="83099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Compare the file names and size from the two sides </a:t>
            </a:r>
            <a:endParaRPr lang="zh-CN" altLang="en-US" sz="1600" dirty="0"/>
          </a:p>
        </p:txBody>
      </p:sp>
      <p:sp>
        <p:nvSpPr>
          <p:cNvPr id="12" name="流程图: 决策 11"/>
          <p:cNvSpPr/>
          <p:nvPr/>
        </p:nvSpPr>
        <p:spPr>
          <a:xfrm>
            <a:off x="4177210" y="4160930"/>
            <a:ext cx="3070919" cy="1161633"/>
          </a:xfrm>
          <a:prstGeom prst="flowChartDecision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Aligned  or not</a:t>
            </a:r>
            <a:endParaRPr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384033" y="5481076"/>
            <a:ext cx="2424980" cy="10772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Upload the </a:t>
            </a:r>
            <a:r>
              <a:rPr lang="en-US" altLang="zh-CN" sz="1600" dirty="0" err="1"/>
              <a:t>Json</a:t>
            </a:r>
            <a:r>
              <a:rPr lang="en-US" altLang="zh-CN" sz="1600" dirty="0"/>
              <a:t> report to ME’s bucket and delete the files in own bucket </a:t>
            </a: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208235" y="1509309"/>
            <a:ext cx="2545704" cy="5847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/>
            </a:lvl1pPr>
          </a:lstStyle>
          <a:p>
            <a:r>
              <a:rPr lang="en-US" altLang="zh-CN" sz="1600" dirty="0"/>
              <a:t>Check the misaligned files and correct them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8208235" y="2644070"/>
            <a:ext cx="2545704" cy="10772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Compare the file names and size from the two sides after confirming </a:t>
            </a:r>
            <a:endParaRPr lang="zh-CN" altLang="en-US" sz="1600" dirty="0"/>
          </a:p>
        </p:txBody>
      </p: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1631504" y="1822066"/>
            <a:ext cx="0" cy="358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2"/>
            <a:endCxn id="7" idx="0"/>
          </p:cNvCxnSpPr>
          <p:nvPr/>
        </p:nvCxnSpPr>
        <p:spPr>
          <a:xfrm>
            <a:off x="1631504" y="3011858"/>
            <a:ext cx="1" cy="341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2"/>
            <a:endCxn id="9" idx="0"/>
          </p:cNvCxnSpPr>
          <p:nvPr/>
        </p:nvCxnSpPr>
        <p:spPr>
          <a:xfrm>
            <a:off x="1631505" y="3938276"/>
            <a:ext cx="0" cy="341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9" idx="2"/>
            <a:endCxn id="10" idx="0"/>
          </p:cNvCxnSpPr>
          <p:nvPr/>
        </p:nvCxnSpPr>
        <p:spPr>
          <a:xfrm flipH="1">
            <a:off x="1631504" y="5110914"/>
            <a:ext cx="1" cy="3416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0" idx="3"/>
            <a:endCxn id="11" idx="1"/>
          </p:cNvCxnSpPr>
          <p:nvPr/>
        </p:nvCxnSpPr>
        <p:spPr>
          <a:xfrm flipV="1">
            <a:off x="2904356" y="3237720"/>
            <a:ext cx="1532201" cy="275344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5" idx="3"/>
            <a:endCxn id="8" idx="1"/>
          </p:cNvCxnSpPr>
          <p:nvPr/>
        </p:nvCxnSpPr>
        <p:spPr>
          <a:xfrm>
            <a:off x="2985431" y="1652789"/>
            <a:ext cx="1355826" cy="24622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2"/>
            <a:endCxn id="11" idx="0"/>
          </p:cNvCxnSpPr>
          <p:nvPr/>
        </p:nvCxnSpPr>
        <p:spPr>
          <a:xfrm flipH="1">
            <a:off x="5708035" y="2314509"/>
            <a:ext cx="1374" cy="50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1" idx="2"/>
            <a:endCxn id="12" idx="0"/>
          </p:cNvCxnSpPr>
          <p:nvPr/>
        </p:nvCxnSpPr>
        <p:spPr>
          <a:xfrm>
            <a:off x="5708035" y="3653218"/>
            <a:ext cx="4635" cy="5077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2" idx="2"/>
            <a:endCxn id="13" idx="1"/>
          </p:cNvCxnSpPr>
          <p:nvPr/>
        </p:nvCxnSpPr>
        <p:spPr>
          <a:xfrm rot="16200000" flipH="1">
            <a:off x="5699790" y="5335442"/>
            <a:ext cx="697122" cy="6713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2" idx="3"/>
            <a:endCxn id="14" idx="1"/>
          </p:cNvCxnSpPr>
          <p:nvPr/>
        </p:nvCxnSpPr>
        <p:spPr>
          <a:xfrm flipV="1">
            <a:off x="7248129" y="1801697"/>
            <a:ext cx="960106" cy="29400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4" idx="2"/>
            <a:endCxn id="15" idx="0"/>
          </p:cNvCxnSpPr>
          <p:nvPr/>
        </p:nvCxnSpPr>
        <p:spPr>
          <a:xfrm>
            <a:off x="9481087" y="2094084"/>
            <a:ext cx="0" cy="5499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5" idx="2"/>
            <a:endCxn id="28" idx="0"/>
          </p:cNvCxnSpPr>
          <p:nvPr/>
        </p:nvCxnSpPr>
        <p:spPr>
          <a:xfrm>
            <a:off x="9481087" y="3721288"/>
            <a:ext cx="3260" cy="450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流程图: 决策 27"/>
          <p:cNvSpPr/>
          <p:nvPr/>
        </p:nvSpPr>
        <p:spPr>
          <a:xfrm>
            <a:off x="7948887" y="4171986"/>
            <a:ext cx="3070919" cy="1161633"/>
          </a:xfrm>
          <a:prstGeom prst="flowChartDecision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Aligned  or not</a:t>
            </a:r>
            <a:endParaRPr lang="zh-CN" altLang="en-US" sz="1600" dirty="0"/>
          </a:p>
        </p:txBody>
      </p:sp>
      <p:cxnSp>
        <p:nvCxnSpPr>
          <p:cNvPr id="29" name="肘形连接符 28"/>
          <p:cNvCxnSpPr>
            <a:stCxn id="28" idx="3"/>
            <a:endCxn id="14" idx="3"/>
          </p:cNvCxnSpPr>
          <p:nvPr/>
        </p:nvCxnSpPr>
        <p:spPr>
          <a:xfrm flipH="1" flipV="1">
            <a:off x="10753939" y="1801697"/>
            <a:ext cx="265867" cy="2951106"/>
          </a:xfrm>
          <a:prstGeom prst="bentConnector3">
            <a:avLst>
              <a:gd name="adj1" fmla="val -859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28" idx="2"/>
            <a:endCxn id="13" idx="3"/>
          </p:cNvCxnSpPr>
          <p:nvPr/>
        </p:nvCxnSpPr>
        <p:spPr>
          <a:xfrm rot="5400000">
            <a:off x="8803647" y="5338985"/>
            <a:ext cx="686066" cy="6753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808324" y="5481076"/>
            <a:ext cx="48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32" name="文本框 31"/>
          <p:cNvSpPr txBox="1"/>
          <p:nvPr/>
        </p:nvSpPr>
        <p:spPr>
          <a:xfrm>
            <a:off x="7313220" y="4026434"/>
            <a:ext cx="40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</a:t>
            </a:r>
            <a:endParaRPr lang="zh-CN" altLang="en-US" sz="2400" dirty="0"/>
          </a:p>
        </p:txBody>
      </p:sp>
      <p:sp>
        <p:nvSpPr>
          <p:cNvPr id="33" name="文本框 32"/>
          <p:cNvSpPr txBox="1"/>
          <p:nvPr/>
        </p:nvSpPr>
        <p:spPr>
          <a:xfrm>
            <a:off x="9047974" y="5454572"/>
            <a:ext cx="48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</a:t>
            </a:r>
            <a:endParaRPr lang="zh-CN" altLang="en-US" sz="2400" dirty="0"/>
          </a:p>
        </p:txBody>
      </p:sp>
      <p:sp>
        <p:nvSpPr>
          <p:cNvPr id="34" name="文本框 33"/>
          <p:cNvSpPr txBox="1"/>
          <p:nvPr/>
        </p:nvSpPr>
        <p:spPr>
          <a:xfrm>
            <a:off x="10886872" y="4014278"/>
            <a:ext cx="40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</a:t>
            </a:r>
            <a:endParaRPr lang="zh-CN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9379112" y="498827"/>
            <a:ext cx="1009352" cy="2561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67" dirty="0">
                <a:solidFill>
                  <a:schemeClr val="tx1"/>
                </a:solidFill>
              </a:rPr>
              <a:t>工具研究中</a:t>
            </a:r>
          </a:p>
        </p:txBody>
      </p:sp>
      <p:sp>
        <p:nvSpPr>
          <p:cNvPr id="36" name="矩形 35"/>
          <p:cNvSpPr/>
          <p:nvPr/>
        </p:nvSpPr>
        <p:spPr>
          <a:xfrm>
            <a:off x="8282584" y="492253"/>
            <a:ext cx="864096" cy="242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67" dirty="0">
                <a:solidFill>
                  <a:schemeClr val="tx1"/>
                </a:solidFill>
              </a:rPr>
              <a:t>人工处理</a:t>
            </a:r>
          </a:p>
        </p:txBody>
      </p:sp>
      <p:sp>
        <p:nvSpPr>
          <p:cNvPr id="37" name="矩形 36"/>
          <p:cNvSpPr/>
          <p:nvPr/>
        </p:nvSpPr>
        <p:spPr>
          <a:xfrm>
            <a:off x="10620896" y="499170"/>
            <a:ext cx="1009352" cy="25616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67" dirty="0">
                <a:solidFill>
                  <a:schemeClr val="tx1"/>
                </a:solidFill>
              </a:rPr>
              <a:t>工具已完成</a:t>
            </a:r>
          </a:p>
        </p:txBody>
      </p:sp>
      <p:sp>
        <p:nvSpPr>
          <p:cNvPr id="38" name="标题 1"/>
          <p:cNvSpPr txBox="1"/>
          <p:nvPr/>
        </p:nvSpPr>
        <p:spPr>
          <a:xfrm>
            <a:off x="147383" y="247246"/>
            <a:ext cx="8289626" cy="38336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zh-CN" altLang="en-US" sz="3200" spc="0" dirty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六</a:t>
            </a:r>
            <a:r>
              <a:rPr lang="zh-CN" altLang="en-US" sz="3200" spc="0" dirty="0" smtClean="0">
                <a:solidFill>
                  <a:schemeClr val="tx1"/>
                </a:solidFill>
                <a:latin typeface="+mj-ea"/>
                <a:ea typeface="+mj-ea"/>
                <a:cs typeface="Meiryo UI" panose="020B0604030504040204" pitchFamily="34" charset="-128"/>
              </a:rPr>
              <a:t>、</a:t>
            </a:r>
            <a:r>
              <a:rPr lang="en-US" altLang="zh-CN" sz="3200" dirty="0" smtClean="0">
                <a:solidFill>
                  <a:srgbClr val="083041"/>
                </a:solidFill>
                <a:latin typeface="+mj-ea"/>
                <a:ea typeface="+mj-ea"/>
              </a:rPr>
              <a:t> </a:t>
            </a:r>
            <a:r>
              <a:rPr lang="zh-CN" altLang="en-US" sz="3200" dirty="0" smtClean="0">
                <a:solidFill>
                  <a:srgbClr val="083041"/>
                </a:solidFill>
                <a:latin typeface="+mj-ea"/>
                <a:ea typeface="+mj-ea"/>
              </a:rPr>
              <a:t>数据云上交付（工具化）</a:t>
            </a:r>
            <a:endParaRPr lang="en-US" altLang="zh-CN" sz="3200" dirty="0" smtClean="0">
              <a:solidFill>
                <a:srgbClr val="083041"/>
              </a:solidFill>
              <a:latin typeface="+mj-ea"/>
              <a:ea typeface="+mj-ea"/>
            </a:endParaRPr>
          </a:p>
          <a:p>
            <a:pPr eaLnBrk="0" hangingPunct="0"/>
            <a:endParaRPr lang="en-US" altLang="zh-CN" sz="1400" b="0" spc="0" dirty="0" smtClean="0">
              <a:solidFill>
                <a:schemeClr val="tx1"/>
              </a:solidFill>
              <a:latin typeface="+mj-ea"/>
              <a:ea typeface="+mj-ea"/>
              <a:cs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013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9740" y="2169160"/>
            <a:ext cx="2885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 smtClean="0">
                <a:latin typeface="+mj-ea"/>
                <a:ea typeface="+mj-ea"/>
                <a:cs typeface="Arial" panose="020B0604020202020204" pitchFamily="34" charset="0"/>
              </a:rPr>
              <a:t>Appendix</a:t>
            </a:r>
            <a:endParaRPr lang="zh-CN" altLang="en-US" sz="4400" dirty="0">
              <a:latin typeface="+mj-ea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45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81617" y="79183"/>
            <a:ext cx="11052835" cy="5111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en-US" altLang="zh-CN" sz="3200" spc="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+mn-ea"/>
                <a:sym typeface="Calibri" panose="020F0502020204030204" pitchFamily="34" charset="0"/>
              </a:rPr>
              <a:t>AWS</a:t>
            </a:r>
            <a:r>
              <a:rPr lang="zh-CN" altLang="en-US" sz="3200" spc="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+mn-ea"/>
                <a:sym typeface="Calibri" panose="020F0502020204030204" pitchFamily="34" charset="0"/>
              </a:rPr>
              <a:t>服务费用</a:t>
            </a:r>
            <a:endParaRPr lang="en-US" altLang="zh-CN" sz="3200" spc="0" dirty="0">
              <a:solidFill>
                <a:srgbClr val="000000"/>
              </a:solidFill>
              <a:latin typeface="Calibri" panose="020F0502020204030204" pitchFamily="34" charset="0"/>
              <a:ea typeface="Microsoft YaHei U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7" y="1336656"/>
            <a:ext cx="10270483" cy="47710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1617" y="690325"/>
            <a:ext cx="5479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AWS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网页，主页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账单，可查看使用收费详情；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9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207017" y="59118"/>
            <a:ext cx="11052835" cy="5111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spc="-1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黑体" panose="02010609060101010101" pitchFamily="2" charset="-122"/>
                <a:cs typeface="Tahoma" panose="020B0604030504040204" pitchFamily="34" charset="0"/>
              </a:defRPr>
            </a:lvl1pPr>
          </a:lstStyle>
          <a:p>
            <a:pPr eaLnBrk="0" hangingPunct="0"/>
            <a:r>
              <a:rPr lang="en-US" altLang="zh-CN" sz="3200" spc="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+mn-ea"/>
                <a:sym typeface="Calibri" panose="020F0502020204030204" pitchFamily="34" charset="0"/>
              </a:rPr>
              <a:t>AWS</a:t>
            </a:r>
            <a:r>
              <a:rPr lang="zh-CN" altLang="en-US" sz="3200" spc="0" dirty="0" smtClean="0">
                <a:solidFill>
                  <a:srgbClr val="000000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+mn-ea"/>
                <a:sym typeface="Calibri" panose="020F0502020204030204" pitchFamily="34" charset="0"/>
              </a:rPr>
              <a:t>服务收费标准</a:t>
            </a:r>
            <a:endParaRPr lang="en-US" altLang="zh-CN" sz="3200" spc="0" dirty="0">
              <a:solidFill>
                <a:srgbClr val="000000"/>
              </a:solidFill>
              <a:latin typeface="Calibri" panose="020F0502020204030204" pitchFamily="34" charset="0"/>
              <a:ea typeface="Microsoft YaHei UI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644717"/>
            <a:ext cx="7887800" cy="5490772"/>
          </a:xfrm>
          <a:prstGeom prst="rect">
            <a:avLst/>
          </a:prstGeom>
        </p:spPr>
      </p:pic>
      <p:sp>
        <p:nvSpPr>
          <p:cNvPr id="5" name="流程图: 过程 4"/>
          <p:cNvSpPr/>
          <p:nvPr/>
        </p:nvSpPr>
        <p:spPr>
          <a:xfrm>
            <a:off x="9131300" y="644717"/>
            <a:ext cx="1930400" cy="10033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数据传输</a:t>
            </a:r>
            <a:endParaRPr lang="zh-CN" altLang="en-US" dirty="0"/>
          </a:p>
        </p:txBody>
      </p:sp>
      <p:sp>
        <p:nvSpPr>
          <p:cNvPr id="6" name="流程图: 过程 5"/>
          <p:cNvSpPr/>
          <p:nvPr/>
        </p:nvSpPr>
        <p:spPr>
          <a:xfrm>
            <a:off x="9131300" y="1796904"/>
            <a:ext cx="1930400" cy="10448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EC2</a:t>
            </a:r>
            <a:r>
              <a:rPr lang="zh-CN" altLang="en-US" dirty="0" smtClean="0"/>
              <a:t>（按使用时间收费）</a:t>
            </a:r>
            <a:endParaRPr lang="zh-CN" altLang="en-US" dirty="0"/>
          </a:p>
        </p:txBody>
      </p:sp>
      <p:sp>
        <p:nvSpPr>
          <p:cNvPr id="7" name="流程图: 过程 6"/>
          <p:cNvSpPr/>
          <p:nvPr/>
        </p:nvSpPr>
        <p:spPr>
          <a:xfrm>
            <a:off x="9131300" y="3086208"/>
            <a:ext cx="1930400" cy="103830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S3</a:t>
            </a:r>
            <a:r>
              <a:rPr lang="zh-CN" altLang="en-US" dirty="0" smtClean="0"/>
              <a:t>（按数据存储量收费 </a:t>
            </a:r>
            <a:r>
              <a:rPr lang="en-US" altLang="zh-CN" dirty="0" smtClean="0"/>
              <a:t>197.7/per TB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8" name="流程图: 过程 7"/>
          <p:cNvSpPr/>
          <p:nvPr/>
        </p:nvSpPr>
        <p:spPr>
          <a:xfrm>
            <a:off x="9131300" y="4391217"/>
            <a:ext cx="1930400" cy="9906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AWS</a:t>
            </a:r>
            <a:r>
              <a:rPr lang="zh-CN" altLang="en-US" dirty="0" smtClean="0"/>
              <a:t>开发支持服务（</a:t>
            </a:r>
            <a:r>
              <a:rPr lang="en-US" altLang="zh-CN" dirty="0" smtClean="0"/>
              <a:t>299/Per month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1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74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5" y="2193815"/>
            <a:ext cx="7799912" cy="38489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0375" y="679689"/>
            <a:ext cx="11272637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83041"/>
                </a:solidFill>
                <a:latin typeface="+mn-ea"/>
              </a:rPr>
              <a:t>登录后点击账户，选择我的安全凭证，为用户创建访问密钥，一个账户最多同时拥有</a:t>
            </a:r>
            <a:r>
              <a:rPr lang="zh-CN" altLang="en-US" sz="1400" dirty="0">
                <a:solidFill>
                  <a:srgbClr val="083041"/>
                </a:solidFill>
                <a:latin typeface="+mn-ea"/>
              </a:rPr>
              <a:t>两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</a:rPr>
              <a:t>个访问密钥；</a:t>
            </a:r>
            <a:endParaRPr lang="en-US" altLang="zh-CN" sz="1400" dirty="0" smtClean="0">
              <a:solidFill>
                <a:srgbClr val="08304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创建访问密钥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ID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同时，会附加一个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Secret access Key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，成对存在，可下载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csv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到本地保存；</a:t>
            </a:r>
            <a:endParaRPr lang="en-US" altLang="zh-CN" sz="14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密钥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对创建后，无法再通过网页界面查看</a:t>
            </a:r>
            <a:r>
              <a:rPr lang="en-US" altLang="zh-CN" sz="1400" dirty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Secret access 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Key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，妥善保管好密钥对信息；</a:t>
            </a:r>
            <a:endParaRPr lang="en-US" altLang="zh-CN" sz="1400" dirty="0" smtClean="0">
              <a:solidFill>
                <a:srgbClr val="083041"/>
              </a:solidFill>
              <a:latin typeface="+mn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密钥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对用于配置文件，可在命令行，开发工具或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FTP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传输工具输入使用密钥对来访问</a:t>
            </a:r>
            <a:r>
              <a:rPr lang="en-US" altLang="zh-CN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AWS</a:t>
            </a:r>
            <a:r>
              <a:rPr lang="zh-CN" altLang="en-US" sz="1400" dirty="0" smtClean="0">
                <a:solidFill>
                  <a:srgbClr val="083041"/>
                </a:solidFill>
                <a:latin typeface="+mn-ea"/>
                <a:sym typeface="Wingdings" panose="05000000000000000000" pitchFamily="2" charset="2"/>
              </a:rPr>
              <a:t>服务。</a:t>
            </a:r>
            <a:endParaRPr lang="zh-CN" altLang="en-US" sz="1400" dirty="0" smtClean="0">
              <a:solidFill>
                <a:srgbClr val="08304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237" y="5187565"/>
            <a:ext cx="8105775" cy="971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0141" y="-34216"/>
            <a:ext cx="6606104" cy="5847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/>
              <a:t>二、 </a:t>
            </a:r>
            <a:r>
              <a:rPr lang="en-US" altLang="zh-CN" dirty="0"/>
              <a:t>AWS </a:t>
            </a:r>
            <a:r>
              <a:rPr lang="en-US" altLang="zh-CN" dirty="0" smtClean="0"/>
              <a:t>S3-</a:t>
            </a:r>
            <a:r>
              <a:rPr lang="zh-CN" altLang="en-US" dirty="0"/>
              <a:t>创建</a:t>
            </a:r>
            <a:r>
              <a:rPr lang="zh-CN" altLang="en-US" dirty="0" smtClean="0"/>
              <a:t>账户</a:t>
            </a:r>
            <a:r>
              <a:rPr lang="zh-CN" altLang="en-US" dirty="0"/>
              <a:t>密钥对</a:t>
            </a:r>
          </a:p>
        </p:txBody>
      </p:sp>
    </p:spTree>
    <p:extLst>
      <p:ext uri="{BB962C8B-B14F-4D97-AF65-F5344CB8AC3E}">
        <p14:creationId xmlns:p14="http://schemas.microsoft.com/office/powerpoint/2010/main" val="276394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75" y="1455424"/>
            <a:ext cx="8929052" cy="440609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71175" y="682633"/>
            <a:ext cx="11272637" cy="4584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3041"/>
                </a:solidFill>
                <a:latin typeface="+mj-ea"/>
              </a:rPr>
              <a:t>选择 服务 </a:t>
            </a:r>
            <a:r>
              <a:rPr lang="en-US" altLang="zh-CN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 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S3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，</a:t>
            </a:r>
            <a:r>
              <a:rPr lang="zh-CN" altLang="en-US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点击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进入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S3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存储服务；</a:t>
            </a:r>
            <a:endParaRPr lang="zh-CN" altLang="en-US" dirty="0">
              <a:solidFill>
                <a:srgbClr val="083041"/>
              </a:solidFill>
              <a:latin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441" y="0"/>
            <a:ext cx="6606104" cy="5847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/>
              <a:t>二、 </a:t>
            </a:r>
            <a:r>
              <a:rPr lang="en-US" altLang="zh-CN" dirty="0"/>
              <a:t>AWS </a:t>
            </a:r>
            <a:r>
              <a:rPr lang="en-US" altLang="zh-CN" dirty="0" smtClean="0"/>
              <a:t>S3-</a:t>
            </a:r>
            <a:r>
              <a:rPr lang="zh-CN" altLang="en-US" dirty="0" smtClean="0"/>
              <a:t>进入</a:t>
            </a:r>
            <a:r>
              <a:rPr lang="en-US" altLang="zh-CN" dirty="0" smtClean="0"/>
              <a:t>S3</a:t>
            </a:r>
            <a:r>
              <a:rPr lang="zh-CN" altLang="en-US" dirty="0" smtClean="0"/>
              <a:t>服务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23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80" y="1838426"/>
            <a:ext cx="11728173" cy="3746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9180" y="749935"/>
            <a:ext cx="1127263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在</a:t>
            </a:r>
            <a:r>
              <a:rPr lang="en-US" altLang="zh-CN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S3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界面，可看到已存在的存储桶列表，所在的区域和创建日期；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点击创建存储桶</a:t>
            </a:r>
            <a:endParaRPr lang="zh-CN" altLang="en-US" dirty="0">
              <a:solidFill>
                <a:srgbClr val="083041"/>
              </a:solidFill>
              <a:latin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2041" y="82579"/>
            <a:ext cx="6606104" cy="5847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/>
              <a:t>二、 </a:t>
            </a:r>
            <a:r>
              <a:rPr lang="en-US" altLang="zh-CN" dirty="0"/>
              <a:t>AWS </a:t>
            </a:r>
            <a:r>
              <a:rPr lang="en-US" altLang="zh-CN" dirty="0" smtClean="0"/>
              <a:t>S3-</a:t>
            </a:r>
            <a:r>
              <a:rPr lang="zh-CN" altLang="en-US" dirty="0" smtClean="0"/>
              <a:t>查看、创建存储桶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9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75" y="1482592"/>
            <a:ext cx="8178799" cy="48149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3375" y="559262"/>
            <a:ext cx="11272637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根据存储桶命名规则，命名存储桶；</a:t>
            </a:r>
            <a:endParaRPr lang="en-US" altLang="zh-CN" dirty="0" smtClean="0">
              <a:solidFill>
                <a:srgbClr val="083041"/>
              </a:solidFill>
              <a:latin typeface="+mj-ea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选择存储桶的所属</a:t>
            </a:r>
            <a:r>
              <a:rPr lang="zh-CN" altLang="en-US" sz="1600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区域</a:t>
            </a:r>
            <a:r>
              <a:rPr lang="zh-CN" altLang="en-US" dirty="0" smtClean="0">
                <a:solidFill>
                  <a:srgbClr val="083041"/>
                </a:solidFill>
                <a:latin typeface="+mj-ea"/>
                <a:sym typeface="Wingdings" panose="05000000000000000000" pitchFamily="2" charset="2"/>
              </a:rPr>
              <a:t>；（设定后，存储桶和区域绑定，只有在所属的区域，才能访问到存储桶）</a:t>
            </a:r>
            <a:endParaRPr lang="zh-CN" altLang="en-US" dirty="0">
              <a:solidFill>
                <a:srgbClr val="083041"/>
              </a:solidFill>
              <a:latin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441" y="0"/>
            <a:ext cx="6606104" cy="5847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eaLnBrk="0" hangingPunct="0">
              <a:spcBef>
                <a:spcPct val="0"/>
              </a:spcBef>
              <a:buNone/>
              <a:defRPr sz="3200" b="1" spc="0" baseline="0">
                <a:latin typeface="微软雅黑" panose="020B0503020204020204" charset="-122"/>
                <a:ea typeface="微软雅黑" panose="020B0503020204020204" charset="-122"/>
                <a:cs typeface="Meiryo UI" panose="020B0604030504040204" pitchFamily="34" charset="-128"/>
              </a:defRPr>
            </a:lvl1pPr>
          </a:lstStyle>
          <a:p>
            <a:r>
              <a:rPr lang="zh-CN" altLang="en-US" dirty="0"/>
              <a:t>二、 </a:t>
            </a:r>
            <a:r>
              <a:rPr lang="en-US" altLang="zh-CN" dirty="0"/>
              <a:t>AWS </a:t>
            </a:r>
            <a:r>
              <a:rPr lang="en-US" altLang="zh-CN" dirty="0" smtClean="0"/>
              <a:t>S3-</a:t>
            </a:r>
            <a:r>
              <a:rPr lang="zh-CN" altLang="en-US" dirty="0" smtClean="0"/>
              <a:t>创建存储桶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17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32"/>
  <p:tag name="MH_LIBRARY" val="CONTENTS"/>
  <p:tag name="MH_TYPE" val="OTHERS"/>
  <p:tag name="ID" val="5471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32"/>
  <p:tag name="MH_LIBRARY" val="CONTENTS"/>
  <p:tag name="MH_TYPE" val="OTHERS"/>
  <p:tag name="ID" val="54712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32"/>
  <p:tag name="MH_LIBRARY" val="CONTENTS"/>
  <p:tag name="MH_TYPE" val="OTHERS"/>
  <p:tag name="ID" val="54712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432"/>
  <p:tag name="MH_LIBRARY" val="CONTENTS"/>
  <p:tag name="MH_TYPE" val="OTHERS"/>
  <p:tag name="ID" val="547129"/>
</p:tagLst>
</file>

<file path=ppt/theme/theme1.xml><?xml version="1.0" encoding="utf-8"?>
<a:theme xmlns:a="http://schemas.openxmlformats.org/drawingml/2006/main" name="自定义设计方案">
  <a:themeElements>
    <a:clrScheme name="KoteiRed.No2">
      <a:dk1>
        <a:srgbClr val="000000"/>
      </a:dk1>
      <a:lt1>
        <a:srgbClr val="FFFFFF"/>
      </a:lt1>
      <a:dk2>
        <a:srgbClr val="1D3868"/>
      </a:dk2>
      <a:lt2>
        <a:srgbClr val="EBEBEB"/>
      </a:lt2>
      <a:accent1>
        <a:srgbClr val="EF434F"/>
      </a:accent1>
      <a:accent2>
        <a:srgbClr val="29ADD1"/>
      </a:accent2>
      <a:accent3>
        <a:srgbClr val="13F0F5"/>
      </a:accent3>
      <a:accent4>
        <a:srgbClr val="1C7790"/>
      </a:accent4>
      <a:accent5>
        <a:srgbClr val="0F1F3C"/>
      </a:accent5>
      <a:accent6>
        <a:srgbClr val="9F9F9F"/>
      </a:accent6>
      <a:hlink>
        <a:srgbClr val="000000"/>
      </a:hlink>
      <a:folHlink>
        <a:srgbClr val="00000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rtlCol="0">
        <a:spAutoFit/>
      </a:bodyPr>
      <a:lstStyle>
        <a:defPPr>
          <a:defRPr sz="1200" dirty="0" smtClean="0">
            <a:solidFill>
              <a:srgbClr val="083041"/>
            </a:solidFill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PPT模板设计（深色方案0602）</Template>
  <TotalTime>1983</TotalTime>
  <Words>3011</Words>
  <Application>Microsoft Office PowerPoint</Application>
  <PresentationFormat>宽屏</PresentationFormat>
  <Paragraphs>285</Paragraphs>
  <Slides>58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58</vt:i4>
      </vt:variant>
    </vt:vector>
  </HeadingPairs>
  <TitlesOfParts>
    <vt:vector size="79" baseType="lpstr">
      <vt:lpstr>April</vt:lpstr>
      <vt:lpstr>Arial Unicode MS</vt:lpstr>
      <vt:lpstr>Frutiger Light Condensed</vt:lpstr>
      <vt:lpstr>Khmer UI</vt:lpstr>
      <vt:lpstr>Meiryo</vt:lpstr>
      <vt:lpstr>Meiryo UI</vt:lpstr>
      <vt:lpstr>Microsoft YaHei UI</vt:lpstr>
      <vt:lpstr>Roboto</vt:lpstr>
      <vt:lpstr>黑体</vt:lpstr>
      <vt:lpstr>宋体</vt:lpstr>
      <vt:lpstr>微软简中圆</vt:lpstr>
      <vt:lpstr>微软雅黑</vt:lpstr>
      <vt:lpstr>印品黑体</vt:lpstr>
      <vt:lpstr>Arial</vt:lpstr>
      <vt:lpstr>Calibri</vt:lpstr>
      <vt:lpstr>Calibri Light</vt:lpstr>
      <vt:lpstr>Tahoma</vt:lpstr>
      <vt:lpstr>Verdana</vt:lpstr>
      <vt:lpstr>Wingdings</vt:lpstr>
      <vt:lpstr>自定义设计方案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admin</cp:lastModifiedBy>
  <cp:revision>252</cp:revision>
  <dcterms:created xsi:type="dcterms:W3CDTF">2020-09-17T02:28:07Z</dcterms:created>
  <dcterms:modified xsi:type="dcterms:W3CDTF">2021-03-11T09:03:08Z</dcterms:modified>
</cp:coreProperties>
</file>